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6"/>
  </p:notesMasterIdLst>
  <p:sldIdLst>
    <p:sldId id="256" r:id="rId3"/>
    <p:sldId id="257" r:id="rId4"/>
    <p:sldId id="270" r:id="rId5"/>
    <p:sldId id="289" r:id="rId6"/>
    <p:sldId id="267" r:id="rId7"/>
    <p:sldId id="271" r:id="rId8"/>
    <p:sldId id="258" r:id="rId9"/>
    <p:sldId id="259" r:id="rId10"/>
    <p:sldId id="290" r:id="rId11"/>
    <p:sldId id="291" r:id="rId12"/>
    <p:sldId id="272" r:id="rId13"/>
    <p:sldId id="292" r:id="rId14"/>
    <p:sldId id="293" r:id="rId15"/>
    <p:sldId id="294" r:id="rId16"/>
    <p:sldId id="295" r:id="rId17"/>
    <p:sldId id="296" r:id="rId18"/>
    <p:sldId id="297" r:id="rId19"/>
    <p:sldId id="275" r:id="rId20"/>
    <p:sldId id="274" r:id="rId21"/>
    <p:sldId id="279" r:id="rId22"/>
    <p:sldId id="298" r:id="rId23"/>
    <p:sldId id="273" r:id="rId24"/>
    <p:sldId id="260" r:id="rId25"/>
    <p:sldId id="278" r:id="rId26"/>
    <p:sldId id="299" r:id="rId27"/>
    <p:sldId id="300" r:id="rId28"/>
    <p:sldId id="282" r:id="rId29"/>
    <p:sldId id="284" r:id="rId30"/>
    <p:sldId id="277" r:id="rId31"/>
    <p:sldId id="286" r:id="rId32"/>
    <p:sldId id="280" r:id="rId33"/>
    <p:sldId id="301" r:id="rId34"/>
    <p:sldId id="268" r:id="rId35"/>
  </p:sldIdLst>
  <p:sldSz cx="9145588" cy="5145088"/>
  <p:notesSz cx="6858000" cy="9144000"/>
  <p:embeddedFontLs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Plus Jakarta Sans" panose="020B0604020202020204" charset="0"/>
      <p:regular r:id="rId41"/>
      <p:bold r:id="rId42"/>
      <p:italic r:id="rId43"/>
      <p:boldItalic r:id="rId44"/>
    </p:embeddedFont>
    <p:embeddedFont>
      <p:font typeface="Plus Jakarta Sans Medium" panose="020B0604020202020204" charset="0"/>
      <p:regular r:id="rId45"/>
      <p:bold r:id="rId46"/>
      <p:italic r:id="rId47"/>
      <p:boldItalic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000000"/>
          </p15:clr>
        </p15:guide>
        <p15:guide id="2" pos="2881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DMw/gOi43TawFSGy+os6c+XK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406" y="96"/>
      </p:cViewPr>
      <p:guideLst>
        <p:guide orient="horz" pos="1621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85e5a4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585e5a4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780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5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426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52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337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6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15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34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585e5a4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585e5a4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902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5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585e5a41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585e5a41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d0e0a191f_0_20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ged0e0a191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0e0a191f_0_22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ged0e0a191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585e5a4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585e5a4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22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585e5a4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585e5a4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545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585e5a4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585e5a4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882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45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585e5a4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585e5a4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0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090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585e5a41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585e5a41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90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2af64209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2a2af642094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402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585e5a41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585e5a41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961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585e5a41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585e5a41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47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585e5a41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585e5a41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6588" y="771525"/>
            <a:ext cx="6856412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585e5a41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585e5a41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30f865a3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2630f865a3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180" y="685800"/>
            <a:ext cx="6093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85e5a4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85e5a4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585e5a41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585e5a41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69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457280" y="1200521"/>
            <a:ext cx="8231030" cy="33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792600" y="3601562"/>
            <a:ext cx="5487353" cy="42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>
            <a:spLocks noGrp="1"/>
          </p:cNvSpPr>
          <p:nvPr>
            <p:ph type="pic" idx="2"/>
          </p:nvPr>
        </p:nvSpPr>
        <p:spPr>
          <a:xfrm>
            <a:off x="1792600" y="459723"/>
            <a:ext cx="5487353" cy="3087053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1792600" y="4026747"/>
            <a:ext cx="5487353" cy="60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 rot="5400000">
            <a:off x="2875035" y="-1217234"/>
            <a:ext cx="3395520" cy="823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 rot="5400000">
            <a:off x="3634513" y="1668292"/>
            <a:ext cx="4494806" cy="157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 rot="5400000">
            <a:off x="397832" y="163874"/>
            <a:ext cx="4494806" cy="4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d97f235b5_0_171"/>
          <p:cNvSpPr txBox="1">
            <a:spLocks noGrp="1"/>
          </p:cNvSpPr>
          <p:nvPr>
            <p:ph type="ctrTitle"/>
          </p:nvPr>
        </p:nvSpPr>
        <p:spPr>
          <a:xfrm>
            <a:off x="311762" y="744803"/>
            <a:ext cx="8522100" cy="2053200"/>
          </a:xfrm>
          <a:prstGeom prst="rect">
            <a:avLst/>
          </a:prstGeom>
        </p:spPr>
        <p:txBody>
          <a:bodyPr spcFirstLastPara="1" wrap="square" lIns="91450" tIns="91450" rIns="91450" bIns="914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4" name="Google Shape;94;g2ad97f235b5_0_171"/>
          <p:cNvSpPr txBox="1">
            <a:spLocks noGrp="1"/>
          </p:cNvSpPr>
          <p:nvPr>
            <p:ph type="subTitle" idx="1"/>
          </p:nvPr>
        </p:nvSpPr>
        <p:spPr>
          <a:xfrm>
            <a:off x="311754" y="2834993"/>
            <a:ext cx="8522100" cy="7929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g2ad97f235b5_0_171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d97f235b5_0_175"/>
          <p:cNvSpPr txBox="1">
            <a:spLocks noGrp="1"/>
          </p:cNvSpPr>
          <p:nvPr>
            <p:ph type="title"/>
          </p:nvPr>
        </p:nvSpPr>
        <p:spPr>
          <a:xfrm>
            <a:off x="311754" y="2151509"/>
            <a:ext cx="8522100" cy="8421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g2ad97f235b5_0_175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d97f235b5_0_178"/>
          <p:cNvSpPr txBox="1">
            <a:spLocks noGrp="1"/>
          </p:cNvSpPr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ad97f235b5_0_178"/>
          <p:cNvSpPr txBox="1">
            <a:spLocks noGrp="1"/>
          </p:cNvSpPr>
          <p:nvPr>
            <p:ph type="body" idx="1"/>
          </p:nvPr>
        </p:nvSpPr>
        <p:spPr>
          <a:xfrm>
            <a:off x="311754" y="1152828"/>
            <a:ext cx="8522100" cy="34173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g2ad97f235b5_0_178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d97f235b5_0_182"/>
          <p:cNvSpPr txBox="1">
            <a:spLocks noGrp="1"/>
          </p:cNvSpPr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ad97f235b5_0_182"/>
          <p:cNvSpPr txBox="1">
            <a:spLocks noGrp="1"/>
          </p:cNvSpPr>
          <p:nvPr>
            <p:ph type="body" idx="1"/>
          </p:nvPr>
        </p:nvSpPr>
        <p:spPr>
          <a:xfrm>
            <a:off x="311754" y="1152828"/>
            <a:ext cx="4000500" cy="34173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g2ad97f235b5_0_182"/>
          <p:cNvSpPr txBox="1">
            <a:spLocks noGrp="1"/>
          </p:cNvSpPr>
          <p:nvPr>
            <p:ph type="body" idx="2"/>
          </p:nvPr>
        </p:nvSpPr>
        <p:spPr>
          <a:xfrm>
            <a:off x="4833232" y="1152828"/>
            <a:ext cx="4000500" cy="34173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g2ad97f235b5_0_182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d97f235b5_0_187"/>
          <p:cNvSpPr txBox="1">
            <a:spLocks noGrp="1"/>
          </p:cNvSpPr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ad97f235b5_0_187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d97f235b5_0_190"/>
          <p:cNvSpPr txBox="1">
            <a:spLocks noGrp="1"/>
          </p:cNvSpPr>
          <p:nvPr>
            <p:ph type="title"/>
          </p:nvPr>
        </p:nvSpPr>
        <p:spPr>
          <a:xfrm>
            <a:off x="311754" y="555770"/>
            <a:ext cx="2808600" cy="756000"/>
          </a:xfrm>
          <a:prstGeom prst="rect">
            <a:avLst/>
          </a:prstGeom>
        </p:spPr>
        <p:txBody>
          <a:bodyPr spcFirstLastPara="1" wrap="square" lIns="91450" tIns="91450" rIns="91450" bIns="914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g2ad97f235b5_0_190"/>
          <p:cNvSpPr txBox="1">
            <a:spLocks noGrp="1"/>
          </p:cNvSpPr>
          <p:nvPr>
            <p:ph type="body" idx="1"/>
          </p:nvPr>
        </p:nvSpPr>
        <p:spPr>
          <a:xfrm>
            <a:off x="311754" y="1390026"/>
            <a:ext cx="2808600" cy="31803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g2ad97f235b5_0_190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d97f235b5_0_194"/>
          <p:cNvSpPr txBox="1">
            <a:spLocks noGrp="1"/>
          </p:cNvSpPr>
          <p:nvPr>
            <p:ph type="title"/>
          </p:nvPr>
        </p:nvSpPr>
        <p:spPr>
          <a:xfrm>
            <a:off x="490334" y="450288"/>
            <a:ext cx="6369000" cy="40920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7" name="Google Shape;117;g2ad97f235b5_0_194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42ff3d8b87_1_105"/>
          <p:cNvSpPr txBox="1">
            <a:spLocks noGrp="1"/>
          </p:cNvSpPr>
          <p:nvPr>
            <p:ph type="ftr" idx="11"/>
          </p:nvPr>
        </p:nvSpPr>
        <p:spPr>
          <a:xfrm>
            <a:off x="3109495" y="4784920"/>
            <a:ext cx="29268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42ff3d8b87_1_105"/>
          <p:cNvSpPr txBox="1">
            <a:spLocks noGrp="1"/>
          </p:cNvSpPr>
          <p:nvPr>
            <p:ph type="dt" idx="10"/>
          </p:nvPr>
        </p:nvSpPr>
        <p:spPr>
          <a:xfrm>
            <a:off x="457279" y="4784920"/>
            <a:ext cx="21033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142ff3d8b87_1_105"/>
          <p:cNvSpPr txBox="1">
            <a:spLocks noGrp="1"/>
          </p:cNvSpPr>
          <p:nvPr>
            <p:ph type="sldNum" idx="12"/>
          </p:nvPr>
        </p:nvSpPr>
        <p:spPr>
          <a:xfrm>
            <a:off x="6584814" y="4784920"/>
            <a:ext cx="2103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d97f235b5_0_197"/>
          <p:cNvSpPr/>
          <p:nvPr/>
        </p:nvSpPr>
        <p:spPr>
          <a:xfrm>
            <a:off x="4572788" y="-125"/>
            <a:ext cx="4572900" cy="51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ad97f235b5_0_197"/>
          <p:cNvSpPr txBox="1">
            <a:spLocks noGrp="1"/>
          </p:cNvSpPr>
          <p:nvPr>
            <p:ph type="title"/>
          </p:nvPr>
        </p:nvSpPr>
        <p:spPr>
          <a:xfrm>
            <a:off x="265546" y="1233553"/>
            <a:ext cx="4045800" cy="1482900"/>
          </a:xfrm>
          <a:prstGeom prst="rect">
            <a:avLst/>
          </a:prstGeom>
        </p:spPr>
        <p:txBody>
          <a:bodyPr spcFirstLastPara="1" wrap="square" lIns="91450" tIns="91450" rIns="91450" bIns="914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g2ad97f235b5_0_197"/>
          <p:cNvSpPr txBox="1">
            <a:spLocks noGrp="1"/>
          </p:cNvSpPr>
          <p:nvPr>
            <p:ph type="subTitle" idx="1"/>
          </p:nvPr>
        </p:nvSpPr>
        <p:spPr>
          <a:xfrm>
            <a:off x="265546" y="2803933"/>
            <a:ext cx="4045800" cy="12354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g2ad97f235b5_0_197"/>
          <p:cNvSpPr txBox="1">
            <a:spLocks noGrp="1"/>
          </p:cNvSpPr>
          <p:nvPr>
            <p:ph type="body" idx="2"/>
          </p:nvPr>
        </p:nvSpPr>
        <p:spPr>
          <a:xfrm>
            <a:off x="4940351" y="724297"/>
            <a:ext cx="3837600" cy="36963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g2ad97f235b5_0_197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d97f235b5_0_203"/>
          <p:cNvSpPr txBox="1">
            <a:spLocks noGrp="1"/>
          </p:cNvSpPr>
          <p:nvPr>
            <p:ph type="body" idx="1"/>
          </p:nvPr>
        </p:nvSpPr>
        <p:spPr>
          <a:xfrm>
            <a:off x="311754" y="4231870"/>
            <a:ext cx="5999700" cy="6054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6" name="Google Shape;126;g2ad97f235b5_0_203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d97f235b5_0_206"/>
          <p:cNvSpPr txBox="1">
            <a:spLocks noGrp="1"/>
          </p:cNvSpPr>
          <p:nvPr>
            <p:ph type="title" hasCustomPrompt="1"/>
          </p:nvPr>
        </p:nvSpPr>
        <p:spPr>
          <a:xfrm>
            <a:off x="311754" y="1106464"/>
            <a:ext cx="8522100" cy="1964100"/>
          </a:xfrm>
          <a:prstGeom prst="rect">
            <a:avLst/>
          </a:prstGeom>
        </p:spPr>
        <p:txBody>
          <a:bodyPr spcFirstLastPara="1" wrap="square" lIns="91450" tIns="91450" rIns="91450" bIns="914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g2ad97f235b5_0_206"/>
          <p:cNvSpPr txBox="1">
            <a:spLocks noGrp="1"/>
          </p:cNvSpPr>
          <p:nvPr>
            <p:ph type="body" idx="1"/>
          </p:nvPr>
        </p:nvSpPr>
        <p:spPr>
          <a:xfrm>
            <a:off x="311754" y="3153190"/>
            <a:ext cx="8522100" cy="13011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g2ad97f235b5_0_206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d97f235b5_0_210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</p:spPr>
        <p:txBody>
          <a:bodyPr spcFirstLastPara="1" wrap="square" lIns="91450" tIns="91450" rIns="91450" bIns="914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ctrTitle"/>
          </p:nvPr>
        </p:nvSpPr>
        <p:spPr>
          <a:xfrm>
            <a:off x="685920" y="1598313"/>
            <a:ext cx="7773750" cy="110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ubTitle" idx="1"/>
          </p:nvPr>
        </p:nvSpPr>
        <p:spPr>
          <a:xfrm>
            <a:off x="1371839" y="2915550"/>
            <a:ext cx="6401911" cy="131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722438" y="3306196"/>
            <a:ext cx="7773750" cy="102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722438" y="2180709"/>
            <a:ext cx="7773750" cy="11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50899" y="1229105"/>
            <a:ext cx="3083461" cy="347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3586787" y="1229105"/>
            <a:ext cx="3085047" cy="347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457279" y="1151690"/>
            <a:ext cx="4040890" cy="47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457279" y="1631660"/>
            <a:ext cx="4040890" cy="296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4645833" y="1151690"/>
            <a:ext cx="4042477" cy="47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4645833" y="1631660"/>
            <a:ext cx="4042477" cy="296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457280" y="204851"/>
            <a:ext cx="3008835" cy="87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575671" y="204852"/>
            <a:ext cx="5112638" cy="439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2"/>
          </p:nvPr>
        </p:nvSpPr>
        <p:spPr>
          <a:xfrm>
            <a:off x="457280" y="1076658"/>
            <a:ext cx="3008835" cy="3519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80" y="1200521"/>
            <a:ext cx="8231030" cy="33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d97f235b5_0_167"/>
          <p:cNvSpPr txBox="1">
            <a:spLocks noGrp="1"/>
          </p:cNvSpPr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g2ad97f235b5_0_167"/>
          <p:cNvSpPr txBox="1">
            <a:spLocks noGrp="1"/>
          </p:cNvSpPr>
          <p:nvPr>
            <p:ph type="body" idx="1"/>
          </p:nvPr>
        </p:nvSpPr>
        <p:spPr>
          <a:xfrm>
            <a:off x="311754" y="1152828"/>
            <a:ext cx="8522100" cy="3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g2ad97f235b5_0_167"/>
          <p:cNvSpPr txBox="1">
            <a:spLocks noGrp="1"/>
          </p:cNvSpPr>
          <p:nvPr>
            <p:ph type="sldNum" idx="12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epen.io/impressivewebs/pen/tIEK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585e5a41e_0_0"/>
          <p:cNvSpPr/>
          <p:nvPr/>
        </p:nvSpPr>
        <p:spPr>
          <a:xfrm>
            <a:off x="-1050025" y="1042200"/>
            <a:ext cx="7580100" cy="41028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6585e5a41e_0_0"/>
          <p:cNvSpPr txBox="1">
            <a:spLocks noGrp="1"/>
          </p:cNvSpPr>
          <p:nvPr>
            <p:ph type="ctrTitle"/>
          </p:nvPr>
        </p:nvSpPr>
        <p:spPr>
          <a:xfrm>
            <a:off x="455175" y="2359501"/>
            <a:ext cx="5605200" cy="1468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1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9" name="Google Shape;139;g26585e5a41e_0_0"/>
          <p:cNvSpPr txBox="1">
            <a:spLocks noGrp="1"/>
          </p:cNvSpPr>
          <p:nvPr>
            <p:ph type="subTitle" idx="1"/>
          </p:nvPr>
        </p:nvSpPr>
        <p:spPr>
          <a:xfrm>
            <a:off x="508650" y="3641075"/>
            <a:ext cx="4789500" cy="79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Batch 17</a:t>
            </a:r>
            <a:r>
              <a:rPr lang="en-US" sz="1800" dirty="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| Bootcamp Frontend Web Development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40" name="Google Shape;140;g26585e5a41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g26585e5a41e_0_0"/>
          <p:cNvCxnSpPr/>
          <p:nvPr/>
        </p:nvCxnSpPr>
        <p:spPr>
          <a:xfrm>
            <a:off x="609925" y="4433975"/>
            <a:ext cx="3933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g26585e5a41e_0_0"/>
          <p:cNvSpPr/>
          <p:nvPr/>
        </p:nvSpPr>
        <p:spPr>
          <a:xfrm>
            <a:off x="1144250" y="4372475"/>
            <a:ext cx="611700" cy="123000"/>
          </a:xfrm>
          <a:prstGeom prst="roundRect">
            <a:avLst>
              <a:gd name="adj" fmla="val 50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6585e5a41e_0_0"/>
          <p:cNvSpPr/>
          <p:nvPr/>
        </p:nvSpPr>
        <p:spPr>
          <a:xfrm rot="-1974178">
            <a:off x="5563413" y="2328431"/>
            <a:ext cx="1120545" cy="1120545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6585e5a41e_0_0"/>
          <p:cNvSpPr/>
          <p:nvPr/>
        </p:nvSpPr>
        <p:spPr>
          <a:xfrm rot="-3576283">
            <a:off x="4993794" y="3068971"/>
            <a:ext cx="3038762" cy="3137189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3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External CSS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1;ged0e0a191f_0_165">
            <a:extLst>
              <a:ext uri="{FF2B5EF4-FFF2-40B4-BE49-F238E27FC236}">
                <a16:creationId xmlns:a16="http://schemas.microsoft.com/office/drawing/2014/main" id="{757FEB80-513B-E23C-635B-71ABFF303F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65" y="1636079"/>
            <a:ext cx="3332812" cy="151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2;ged0e0a191f_0_165">
            <a:extLst>
              <a:ext uri="{FF2B5EF4-FFF2-40B4-BE49-F238E27FC236}">
                <a16:creationId xmlns:a16="http://schemas.microsoft.com/office/drawing/2014/main" id="{77835417-7901-4D2A-1188-2DD870D14A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401" y="1636079"/>
            <a:ext cx="2587423" cy="15234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52;ged0e0a191f_0_149">
            <a:extLst>
              <a:ext uri="{FF2B5EF4-FFF2-40B4-BE49-F238E27FC236}">
                <a16:creationId xmlns:a16="http://schemas.microsoft.com/office/drawing/2014/main" id="{A0792C1A-0D5F-783E-8327-6D17568241CB}"/>
              </a:ext>
            </a:extLst>
          </p:cNvPr>
          <p:cNvSpPr txBox="1"/>
          <p:nvPr/>
        </p:nvSpPr>
        <p:spPr>
          <a:xfrm>
            <a:off x="518664" y="3264250"/>
            <a:ext cx="5338545" cy="171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neat code structure, easy to maintain, readable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can be reused across files / pages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can use CSS selector</a:t>
            </a: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 err="1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css</a:t>
            </a: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 will not be loaded if the path is wrong (typo, server structure)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will not be applied in the page until the file is fully loaded in network</a:t>
            </a:r>
          </a:p>
        </p:txBody>
      </p:sp>
    </p:spTree>
    <p:extLst>
      <p:ext uri="{BB962C8B-B14F-4D97-AF65-F5344CB8AC3E}">
        <p14:creationId xmlns:p14="http://schemas.microsoft.com/office/powerpoint/2010/main" val="229402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Syntax Structure</a:t>
            </a:r>
            <a:endParaRPr sz="30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87FC18-D21E-0981-034C-491B624608B2}"/>
              </a:ext>
            </a:extLst>
          </p:cNvPr>
          <p:cNvGrpSpPr/>
          <p:nvPr/>
        </p:nvGrpSpPr>
        <p:grpSpPr>
          <a:xfrm>
            <a:off x="4750435" y="2247997"/>
            <a:ext cx="4152690" cy="1675778"/>
            <a:chOff x="128945" y="997620"/>
            <a:chExt cx="9307174" cy="37558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022840-E839-99BD-11A5-48595C1C6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463" y="3094049"/>
              <a:ext cx="4220004" cy="1659391"/>
            </a:xfrm>
            <a:prstGeom prst="rect">
              <a:avLst/>
            </a:prstGeom>
          </p:spPr>
        </p:pic>
        <p:cxnSp>
          <p:nvCxnSpPr>
            <p:cNvPr id="3" name="Google Shape;286;ged0e0a191f_0_116">
              <a:extLst>
                <a:ext uri="{FF2B5EF4-FFF2-40B4-BE49-F238E27FC236}">
                  <a16:creationId xmlns:a16="http://schemas.microsoft.com/office/drawing/2014/main" id="{D0F44F44-350A-35A8-6A46-FBC2B96ECEDA}"/>
                </a:ext>
              </a:extLst>
            </p:cNvPr>
            <p:cNvCxnSpPr>
              <a:endCxn id="4" idx="2"/>
            </p:cNvCxnSpPr>
            <p:nvPr/>
          </p:nvCxnSpPr>
          <p:spPr>
            <a:xfrm flipH="1" flipV="1">
              <a:off x="723696" y="2041327"/>
              <a:ext cx="39901" cy="1252064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" name="Google Shape;287;ged0e0a191f_0_116">
              <a:extLst>
                <a:ext uri="{FF2B5EF4-FFF2-40B4-BE49-F238E27FC236}">
                  <a16:creationId xmlns:a16="http://schemas.microsoft.com/office/drawing/2014/main" id="{40A3971B-93BC-7823-BD8D-095684FC8F48}"/>
                </a:ext>
              </a:extLst>
            </p:cNvPr>
            <p:cNvSpPr txBox="1"/>
            <p:nvPr/>
          </p:nvSpPr>
          <p:spPr>
            <a:xfrm>
              <a:off x="128945" y="1834490"/>
              <a:ext cx="1189500" cy="206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selector</a:t>
              </a:r>
              <a:endParaRPr sz="11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5" name="Google Shape;288;ged0e0a191f_0_116">
              <a:extLst>
                <a:ext uri="{FF2B5EF4-FFF2-40B4-BE49-F238E27FC236}">
                  <a16:creationId xmlns:a16="http://schemas.microsoft.com/office/drawing/2014/main" id="{5C6E4D8A-CBFA-B146-973D-98AC96908095}"/>
                </a:ext>
              </a:extLst>
            </p:cNvPr>
            <p:cNvCxnSpPr>
              <a:endCxn id="6" idx="2"/>
            </p:cNvCxnSpPr>
            <p:nvPr/>
          </p:nvCxnSpPr>
          <p:spPr>
            <a:xfrm flipH="1" flipV="1">
              <a:off x="2198731" y="1204456"/>
              <a:ext cx="20100" cy="2323064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" name="Google Shape;289;ged0e0a191f_0_116">
              <a:extLst>
                <a:ext uri="{FF2B5EF4-FFF2-40B4-BE49-F238E27FC236}">
                  <a16:creationId xmlns:a16="http://schemas.microsoft.com/office/drawing/2014/main" id="{6B8FC105-BBEC-A76F-4AD3-2C3436D1450B}"/>
                </a:ext>
              </a:extLst>
            </p:cNvPr>
            <p:cNvSpPr txBox="1"/>
            <p:nvPr/>
          </p:nvSpPr>
          <p:spPr>
            <a:xfrm>
              <a:off x="1555681" y="997620"/>
              <a:ext cx="1286100" cy="20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property</a:t>
              </a:r>
              <a:endParaRPr sz="11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7" name="Google Shape;290;ged0e0a191f_0_116">
              <a:extLst>
                <a:ext uri="{FF2B5EF4-FFF2-40B4-BE49-F238E27FC236}">
                  <a16:creationId xmlns:a16="http://schemas.microsoft.com/office/drawing/2014/main" id="{7CFCB933-BFF5-9444-19C8-D5868843C9F0}"/>
                </a:ext>
              </a:extLst>
            </p:cNvPr>
            <p:cNvCxnSpPr/>
            <p:nvPr/>
          </p:nvCxnSpPr>
          <p:spPr>
            <a:xfrm rot="10800000">
              <a:off x="3750169" y="2034420"/>
              <a:ext cx="0" cy="14931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8" name="Google Shape;291;ged0e0a191f_0_116">
              <a:extLst>
                <a:ext uri="{FF2B5EF4-FFF2-40B4-BE49-F238E27FC236}">
                  <a16:creationId xmlns:a16="http://schemas.microsoft.com/office/drawing/2014/main" id="{A55AD7A5-DF23-3E21-DCC2-E1660D461A7A}"/>
                </a:ext>
              </a:extLst>
            </p:cNvPr>
            <p:cNvSpPr txBox="1"/>
            <p:nvPr/>
          </p:nvSpPr>
          <p:spPr>
            <a:xfrm>
              <a:off x="3395619" y="1652233"/>
              <a:ext cx="1661400" cy="20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value</a:t>
              </a:r>
              <a:endParaRPr sz="11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Google Shape;292;ged0e0a191f_0_116">
              <a:extLst>
                <a:ext uri="{FF2B5EF4-FFF2-40B4-BE49-F238E27FC236}">
                  <a16:creationId xmlns:a16="http://schemas.microsoft.com/office/drawing/2014/main" id="{6D69B3C1-3C3A-BCDA-401C-CEC4712D6A7D}"/>
                </a:ext>
              </a:extLst>
            </p:cNvPr>
            <p:cNvSpPr txBox="1"/>
            <p:nvPr/>
          </p:nvSpPr>
          <p:spPr>
            <a:xfrm>
              <a:off x="5057019" y="3531233"/>
              <a:ext cx="1661400" cy="20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declaration</a:t>
              </a:r>
              <a:endParaRPr sz="11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0" name="Google Shape;293;ged0e0a191f_0_116">
              <a:extLst>
                <a:ext uri="{FF2B5EF4-FFF2-40B4-BE49-F238E27FC236}">
                  <a16:creationId xmlns:a16="http://schemas.microsoft.com/office/drawing/2014/main" id="{8F95310C-6D7F-95D9-3D1F-D08D2868AEE4}"/>
                </a:ext>
              </a:extLst>
            </p:cNvPr>
            <p:cNvCxnSpPr/>
            <p:nvPr/>
          </p:nvCxnSpPr>
          <p:spPr>
            <a:xfrm>
              <a:off x="4111844" y="3722045"/>
              <a:ext cx="884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" name="Google Shape;294;ged0e0a191f_0_116">
              <a:extLst>
                <a:ext uri="{FF2B5EF4-FFF2-40B4-BE49-F238E27FC236}">
                  <a16:creationId xmlns:a16="http://schemas.microsoft.com/office/drawing/2014/main" id="{10822675-17F4-80AC-EE12-1503BB7D6DD1}"/>
                </a:ext>
              </a:extLst>
            </p:cNvPr>
            <p:cNvCxnSpPr/>
            <p:nvPr/>
          </p:nvCxnSpPr>
          <p:spPr>
            <a:xfrm>
              <a:off x="4111844" y="4095445"/>
              <a:ext cx="884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2" name="Google Shape;295;ged0e0a191f_0_116">
              <a:extLst>
                <a:ext uri="{FF2B5EF4-FFF2-40B4-BE49-F238E27FC236}">
                  <a16:creationId xmlns:a16="http://schemas.microsoft.com/office/drawing/2014/main" id="{79D4DCA9-B955-3BBF-D2FB-3B00EF82B957}"/>
                </a:ext>
              </a:extLst>
            </p:cNvPr>
            <p:cNvSpPr txBox="1"/>
            <p:nvPr/>
          </p:nvSpPr>
          <p:spPr>
            <a:xfrm>
              <a:off x="5057019" y="3904633"/>
              <a:ext cx="1661400" cy="20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declaration</a:t>
              </a:r>
              <a:endParaRPr sz="11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" name="Google Shape;296;ged0e0a191f_0_116">
              <a:extLst>
                <a:ext uri="{FF2B5EF4-FFF2-40B4-BE49-F238E27FC236}">
                  <a16:creationId xmlns:a16="http://schemas.microsoft.com/office/drawing/2014/main" id="{CEB61129-9AAB-C905-10ED-9402E03787F6}"/>
                </a:ext>
              </a:extLst>
            </p:cNvPr>
            <p:cNvSpPr txBox="1"/>
            <p:nvPr/>
          </p:nvSpPr>
          <p:spPr>
            <a:xfrm>
              <a:off x="7586619" y="3519795"/>
              <a:ext cx="1849500" cy="401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declaration</a:t>
              </a:r>
              <a:endParaRPr sz="11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block</a:t>
              </a:r>
              <a:endParaRPr sz="11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" name="Google Shape;297;ged0e0a191f_0_116">
              <a:extLst>
                <a:ext uri="{FF2B5EF4-FFF2-40B4-BE49-F238E27FC236}">
                  <a16:creationId xmlns:a16="http://schemas.microsoft.com/office/drawing/2014/main" id="{B2DEB55A-FE18-EC56-E173-C57963110BFF}"/>
                </a:ext>
              </a:extLst>
            </p:cNvPr>
            <p:cNvSpPr txBox="1"/>
            <p:nvPr/>
          </p:nvSpPr>
          <p:spPr>
            <a:xfrm>
              <a:off x="7006569" y="3456645"/>
              <a:ext cx="596700" cy="43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0" marR="5080" lvl="0" indent="0" algn="l" rtl="0">
                <a:lnSpc>
                  <a:spcPct val="1153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rgbClr val="26262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]</a:t>
              </a:r>
              <a:endParaRPr sz="2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08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Selector</a:t>
            </a:r>
            <a:endParaRPr sz="30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D0DFB-26EB-743B-6209-445EAA78120A}"/>
              </a:ext>
            </a:extLst>
          </p:cNvPr>
          <p:cNvSpPr txBox="1"/>
          <p:nvPr/>
        </p:nvSpPr>
        <p:spPr>
          <a:xfrm>
            <a:off x="4362338" y="1746239"/>
            <a:ext cx="3754874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5 ways to select the part of HTML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that we want to style: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4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Class selector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ID selector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Tag selector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Attribute selector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4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Universal Selector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4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1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Class Selector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319;ged0e0a191f_0_240">
            <a:extLst>
              <a:ext uri="{FF2B5EF4-FFF2-40B4-BE49-F238E27FC236}">
                <a16:creationId xmlns:a16="http://schemas.microsoft.com/office/drawing/2014/main" id="{4DD63E34-45C1-8287-56AE-0958D833D1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64" y="1782768"/>
            <a:ext cx="1393740" cy="74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0;ged0e0a191f_0_240">
            <a:extLst>
              <a:ext uri="{FF2B5EF4-FFF2-40B4-BE49-F238E27FC236}">
                <a16:creationId xmlns:a16="http://schemas.microsoft.com/office/drawing/2014/main" id="{1A4B00A7-2CDC-FA81-0F48-64C2AB1D5F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147" t="8556" b="10101"/>
          <a:stretch/>
        </p:blipFill>
        <p:spPr>
          <a:xfrm>
            <a:off x="1945614" y="1782768"/>
            <a:ext cx="4387817" cy="7463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8;ged0e0a191f_0_240">
            <a:extLst>
              <a:ext uri="{FF2B5EF4-FFF2-40B4-BE49-F238E27FC236}">
                <a16:creationId xmlns:a16="http://schemas.microsoft.com/office/drawing/2014/main" id="{C7BED43F-C13A-46B1-5876-61DF960FA19A}"/>
              </a:ext>
            </a:extLst>
          </p:cNvPr>
          <p:cNvSpPr txBox="1"/>
          <p:nvPr/>
        </p:nvSpPr>
        <p:spPr>
          <a:xfrm>
            <a:off x="518664" y="3076611"/>
            <a:ext cx="3648487" cy="4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class of the element that we want to style.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Most used selector in modern Web Apps.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142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2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ID Selector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18;ged0e0a191f_0_240">
            <a:extLst>
              <a:ext uri="{FF2B5EF4-FFF2-40B4-BE49-F238E27FC236}">
                <a16:creationId xmlns:a16="http://schemas.microsoft.com/office/drawing/2014/main" id="{C7BED43F-C13A-46B1-5876-61DF960FA19A}"/>
              </a:ext>
            </a:extLst>
          </p:cNvPr>
          <p:cNvSpPr txBox="1"/>
          <p:nvPr/>
        </p:nvSpPr>
        <p:spPr>
          <a:xfrm>
            <a:off x="518664" y="2733033"/>
            <a:ext cx="3648487" cy="21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ID of the element that we want to style.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useful if we want to use specific style for an element in the page</a:t>
            </a: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not suitable if want to apply the style in some elements, because can only used once</a:t>
            </a: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Google Shape;330;ged0e0a191f_0_251">
            <a:extLst>
              <a:ext uri="{FF2B5EF4-FFF2-40B4-BE49-F238E27FC236}">
                <a16:creationId xmlns:a16="http://schemas.microsoft.com/office/drawing/2014/main" id="{A8B2CC9F-3213-0462-9C7B-7E8105CC2F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64" y="1706925"/>
            <a:ext cx="1393473" cy="70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1;ged0e0a191f_0_251">
            <a:extLst>
              <a:ext uri="{FF2B5EF4-FFF2-40B4-BE49-F238E27FC236}">
                <a16:creationId xmlns:a16="http://schemas.microsoft.com/office/drawing/2014/main" id="{86032E74-F614-92ED-8F89-C1BF530BF1D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9068" y="1702813"/>
            <a:ext cx="3648486" cy="725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14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3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Tag Selector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18;ged0e0a191f_0_240">
            <a:extLst>
              <a:ext uri="{FF2B5EF4-FFF2-40B4-BE49-F238E27FC236}">
                <a16:creationId xmlns:a16="http://schemas.microsoft.com/office/drawing/2014/main" id="{C7BED43F-C13A-46B1-5876-61DF960FA19A}"/>
              </a:ext>
            </a:extLst>
          </p:cNvPr>
          <p:cNvSpPr txBox="1"/>
          <p:nvPr/>
        </p:nvSpPr>
        <p:spPr>
          <a:xfrm>
            <a:off x="522137" y="2920808"/>
            <a:ext cx="4618728" cy="234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 directly the tag that we want to style, example: h1, div, span, </a:t>
            </a:r>
            <a:r>
              <a:rPr lang="en-US" sz="1200" b="0" i="0" u="none" strike="noStrike" cap="none" dirty="0" err="1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img</a:t>
            </a: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, p, etc.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useful if we want to use same style for all same tag in the page</a:t>
            </a: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 real life, this is rarely used (usually only used for heading tag) because each tag usually has their own style</a:t>
            </a: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340;ged0e0a191f_0_261">
            <a:extLst>
              <a:ext uri="{FF2B5EF4-FFF2-40B4-BE49-F238E27FC236}">
                <a16:creationId xmlns:a16="http://schemas.microsoft.com/office/drawing/2014/main" id="{3D88602F-440C-F597-E3DF-56380FC209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65" y="1621834"/>
            <a:ext cx="2312836" cy="1204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40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4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Attribute Selector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18;ged0e0a191f_0_240">
            <a:extLst>
              <a:ext uri="{FF2B5EF4-FFF2-40B4-BE49-F238E27FC236}">
                <a16:creationId xmlns:a16="http://schemas.microsoft.com/office/drawing/2014/main" id="{C7BED43F-C13A-46B1-5876-61DF960FA19A}"/>
              </a:ext>
            </a:extLst>
          </p:cNvPr>
          <p:cNvSpPr txBox="1"/>
          <p:nvPr/>
        </p:nvSpPr>
        <p:spPr>
          <a:xfrm>
            <a:off x="518664" y="3264250"/>
            <a:ext cx="4618728" cy="86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Selecting a tag selector and make it specific by using their attribute.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Not all HTML tag can use this.</a:t>
            </a: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351;ged0e0a191f_0_276">
            <a:extLst>
              <a:ext uri="{FF2B5EF4-FFF2-40B4-BE49-F238E27FC236}">
                <a16:creationId xmlns:a16="http://schemas.microsoft.com/office/drawing/2014/main" id="{A494F88F-7175-6B55-5C03-812C4A0DFA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258" y="1608418"/>
            <a:ext cx="2503800" cy="1397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94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5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Universal Selector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18;ged0e0a191f_0_240">
            <a:extLst>
              <a:ext uri="{FF2B5EF4-FFF2-40B4-BE49-F238E27FC236}">
                <a16:creationId xmlns:a16="http://schemas.microsoft.com/office/drawing/2014/main" id="{C7BED43F-C13A-46B1-5876-61DF960FA19A}"/>
              </a:ext>
            </a:extLst>
          </p:cNvPr>
          <p:cNvSpPr txBox="1"/>
          <p:nvPr/>
        </p:nvSpPr>
        <p:spPr>
          <a:xfrm>
            <a:off x="518664" y="3264250"/>
            <a:ext cx="4618728" cy="4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Apply the style into all elements in HTML page</a:t>
            </a: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361;ged0e0a191f_0_285">
            <a:extLst>
              <a:ext uri="{FF2B5EF4-FFF2-40B4-BE49-F238E27FC236}">
                <a16:creationId xmlns:a16="http://schemas.microsoft.com/office/drawing/2014/main" id="{65DBA6DA-55F2-88F5-935B-1AF280E76F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65" y="1647826"/>
            <a:ext cx="2862166" cy="1507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93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A8C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6585e5a41e_0_43"/>
          <p:cNvSpPr txBox="1">
            <a:spLocks noGrp="1"/>
          </p:cNvSpPr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Let’s Code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7" name="Google Shape;207;g26585e5a4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966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Color</a:t>
            </a:r>
          </a:p>
        </p:txBody>
      </p:sp>
      <p:sp>
        <p:nvSpPr>
          <p:cNvPr id="186" name="Google Shape;186;g26585e5a41e_0_306"/>
          <p:cNvSpPr txBox="1"/>
          <p:nvPr/>
        </p:nvSpPr>
        <p:spPr>
          <a:xfrm>
            <a:off x="4368625" y="2073251"/>
            <a:ext cx="4446900" cy="1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There is some classifications of color in HTML. Let’s discuss it one by one!</a:t>
            </a:r>
            <a:endParaRPr lang="en-US" sz="10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096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26585e5a41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6585e5a41e_0_24"/>
          <p:cNvSpPr txBox="1"/>
          <p:nvPr/>
        </p:nvSpPr>
        <p:spPr>
          <a:xfrm>
            <a:off x="503685" y="2774031"/>
            <a:ext cx="30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Mentor</a:t>
            </a:r>
            <a:endParaRPr sz="1600" b="1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1" name="Google Shape;151;g26585e5a41e_0_24"/>
          <p:cNvSpPr txBox="1"/>
          <p:nvPr/>
        </p:nvSpPr>
        <p:spPr>
          <a:xfrm>
            <a:off x="503685" y="2327495"/>
            <a:ext cx="3315280" cy="57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Plus Jakarta Sans"/>
                <a:ea typeface="Plus Jakarta Sans"/>
                <a:cs typeface="Plus Jakarta Sans"/>
                <a:sym typeface="Plus Jakarta Sans"/>
              </a:rPr>
              <a:t>Rizky Ramadhan</a:t>
            </a:r>
            <a:endParaRPr sz="3000" b="1" dirty="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" name="Google Shape;152;g26585e5a41e_0_24"/>
          <p:cNvSpPr txBox="1"/>
          <p:nvPr/>
        </p:nvSpPr>
        <p:spPr>
          <a:xfrm>
            <a:off x="503678" y="3107625"/>
            <a:ext cx="3078900" cy="68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Frontend Dev @Telkom Indonesia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Tech Content Creator</a:t>
            </a:r>
            <a:endParaRPr sz="1400" i="1" dirty="0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53" name="Google Shape;153;g26585e5a41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6585e5a41e_0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26585e5a41e_0_24"/>
          <p:cNvGrpSpPr/>
          <p:nvPr/>
        </p:nvGrpSpPr>
        <p:grpSpPr>
          <a:xfrm>
            <a:off x="4812258" y="2039725"/>
            <a:ext cx="3810072" cy="1965358"/>
            <a:chOff x="466625" y="2083326"/>
            <a:chExt cx="4728310" cy="1965358"/>
          </a:xfrm>
        </p:grpSpPr>
        <p:grpSp>
          <p:nvGrpSpPr>
            <p:cNvPr id="156" name="Google Shape;156;g26585e5a41e_0_24"/>
            <p:cNvGrpSpPr/>
            <p:nvPr/>
          </p:nvGrpSpPr>
          <p:grpSpPr>
            <a:xfrm>
              <a:off x="571335" y="2083326"/>
              <a:ext cx="4623600" cy="592958"/>
              <a:chOff x="571335" y="2048451"/>
              <a:chExt cx="4623600" cy="592958"/>
            </a:xfrm>
          </p:grpSpPr>
          <p:sp>
            <p:nvSpPr>
              <p:cNvPr id="157" name="Google Shape;157;g26585e5a41e_0_24"/>
              <p:cNvSpPr txBox="1"/>
              <p:nvPr/>
            </p:nvSpPr>
            <p:spPr>
              <a:xfrm>
                <a:off x="571335" y="2279751"/>
                <a:ext cx="4623600" cy="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Telkom Indonesia (2021 - present)</a:t>
                </a:r>
                <a:endParaRPr sz="1000" dirty="0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58" name="Google Shape;158;g26585e5a41e_0_24"/>
              <p:cNvSpPr txBox="1"/>
              <p:nvPr/>
            </p:nvSpPr>
            <p:spPr>
              <a:xfrm>
                <a:off x="571335" y="2048451"/>
                <a:ext cx="4623600" cy="397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Frontend Developer</a:t>
                </a:r>
                <a:endParaRPr sz="1200" b="1" dirty="0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59" name="Google Shape;159;g26585e5a41e_0_24"/>
            <p:cNvSpPr/>
            <p:nvPr/>
          </p:nvSpPr>
          <p:spPr>
            <a:xfrm>
              <a:off x="466625" y="22194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g26585e5a41e_0_24"/>
            <p:cNvGrpSpPr/>
            <p:nvPr/>
          </p:nvGrpSpPr>
          <p:grpSpPr>
            <a:xfrm>
              <a:off x="571335" y="2780976"/>
              <a:ext cx="4623600" cy="592958"/>
              <a:chOff x="571335" y="2048451"/>
              <a:chExt cx="4623600" cy="592958"/>
            </a:xfrm>
          </p:grpSpPr>
          <p:sp>
            <p:nvSpPr>
              <p:cNvPr id="161" name="Google Shape;161;g26585e5a41e_0_24"/>
              <p:cNvSpPr txBox="1"/>
              <p:nvPr/>
            </p:nvSpPr>
            <p:spPr>
              <a:xfrm>
                <a:off x="571335" y="2279751"/>
                <a:ext cx="4623600" cy="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2022 - present</a:t>
                </a:r>
                <a:endParaRPr sz="1000" dirty="0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2" name="Google Shape;162;g26585e5a41e_0_24"/>
              <p:cNvSpPr txBox="1"/>
              <p:nvPr/>
            </p:nvSpPr>
            <p:spPr>
              <a:xfrm>
                <a:off x="571335" y="2048451"/>
                <a:ext cx="4623600" cy="397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Tech Content Creator</a:t>
                </a:r>
                <a:endParaRPr sz="1200" b="1" dirty="0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63" name="Google Shape;163;g26585e5a41e_0_24"/>
            <p:cNvSpPr/>
            <p:nvPr/>
          </p:nvSpPr>
          <p:spPr>
            <a:xfrm>
              <a:off x="466625" y="291710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g26585e5a41e_0_24"/>
            <p:cNvGrpSpPr/>
            <p:nvPr/>
          </p:nvGrpSpPr>
          <p:grpSpPr>
            <a:xfrm>
              <a:off x="571335" y="3455726"/>
              <a:ext cx="4623600" cy="592958"/>
              <a:chOff x="571335" y="2048451"/>
              <a:chExt cx="4623600" cy="592958"/>
            </a:xfrm>
          </p:grpSpPr>
          <p:sp>
            <p:nvSpPr>
              <p:cNvPr id="165" name="Google Shape;165;g26585e5a41e_0_24"/>
              <p:cNvSpPr txBox="1"/>
              <p:nvPr/>
            </p:nvSpPr>
            <p:spPr>
              <a:xfrm>
                <a:off x="571335" y="2279751"/>
                <a:ext cx="4623600" cy="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dibimbing.id (2022 - present)</a:t>
                </a:r>
                <a:endParaRPr sz="1000" dirty="0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6" name="Google Shape;166;g26585e5a41e_0_24"/>
              <p:cNvSpPr txBox="1"/>
              <p:nvPr/>
            </p:nvSpPr>
            <p:spPr>
              <a:xfrm>
                <a:off x="571335" y="2048451"/>
                <a:ext cx="4623600" cy="397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Frontend Mentor</a:t>
                </a:r>
                <a:endParaRPr sz="1200" b="1" dirty="0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67" name="Google Shape;167;g26585e5a41e_0_24"/>
            <p:cNvSpPr/>
            <p:nvPr/>
          </p:nvSpPr>
          <p:spPr>
            <a:xfrm>
              <a:off x="466625" y="35918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g26585e5a41e_0_24"/>
          <p:cNvSpPr txBox="1"/>
          <p:nvPr/>
        </p:nvSpPr>
        <p:spPr>
          <a:xfrm>
            <a:off x="503678" y="4005850"/>
            <a:ext cx="3078900" cy="68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Plus Jakarta Sans"/>
                <a:ea typeface="Plus Jakarta Sans"/>
                <a:cs typeface="Plus Jakarta Sans"/>
                <a:sym typeface="Plus Jakarta Sans"/>
              </a:rPr>
              <a:t>LinkedIn:</a:t>
            </a:r>
            <a:endParaRPr b="1" i="1" dirty="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/in/</a:t>
            </a:r>
            <a:r>
              <a:rPr lang="en-US" i="1" dirty="0" err="1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rizkykyra</a:t>
            </a:r>
            <a:endParaRPr i="1" dirty="0"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3" name="Google Shape;173;g26585e5a41e_0_24"/>
          <p:cNvSpPr/>
          <p:nvPr/>
        </p:nvSpPr>
        <p:spPr>
          <a:xfrm rot="-3576382">
            <a:off x="-547808" y="-2388310"/>
            <a:ext cx="3914117" cy="3914117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585e5a41e_0_24"/>
          <p:cNvSpPr/>
          <p:nvPr/>
        </p:nvSpPr>
        <p:spPr>
          <a:xfrm rot="-4242470">
            <a:off x="8039051" y="2355356"/>
            <a:ext cx="2301858" cy="2301858"/>
          </a:xfrm>
          <a:prstGeom prst="ellipse">
            <a:avLst/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6585e5a41e_0_24"/>
          <p:cNvSpPr/>
          <p:nvPr/>
        </p:nvSpPr>
        <p:spPr>
          <a:xfrm rot="-1974178">
            <a:off x="8406288" y="4307981"/>
            <a:ext cx="1120545" cy="1120545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26585e5a41e_0_24"/>
          <p:cNvPicPr preferRelativeResize="0"/>
          <p:nvPr/>
        </p:nvPicPr>
        <p:blipFill>
          <a:blip r:embed="rId5"/>
          <a:srcRect t="46" b="46"/>
          <a:stretch/>
        </p:blipFill>
        <p:spPr>
          <a:xfrm>
            <a:off x="541800" y="308725"/>
            <a:ext cx="1734900" cy="1734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d0e0a191f_0_205"/>
          <p:cNvSpPr/>
          <p:nvPr/>
        </p:nvSpPr>
        <p:spPr>
          <a:xfrm>
            <a:off x="1055046" y="2997531"/>
            <a:ext cx="408693" cy="408693"/>
          </a:xfrm>
          <a:custGeom>
            <a:avLst/>
            <a:gdLst/>
            <a:ahLst/>
            <a:cxnLst/>
            <a:rect l="l" t="t" r="r" b="b"/>
            <a:pathLst>
              <a:path w="817244" h="817245" extrusionOk="0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sp>
        <p:nvSpPr>
          <p:cNvPr id="380" name="Google Shape;380;ged0e0a191f_0_205"/>
          <p:cNvSpPr/>
          <p:nvPr/>
        </p:nvSpPr>
        <p:spPr>
          <a:xfrm>
            <a:off x="1055046" y="609454"/>
            <a:ext cx="408693" cy="408693"/>
          </a:xfrm>
          <a:custGeom>
            <a:avLst/>
            <a:gdLst/>
            <a:ahLst/>
            <a:cxnLst/>
            <a:rect l="l" t="t" r="r" b="b"/>
            <a:pathLst>
              <a:path w="817244" h="817245" extrusionOk="0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sp>
        <p:nvSpPr>
          <p:cNvPr id="381" name="Google Shape;381;ged0e0a191f_0_205"/>
          <p:cNvSpPr txBox="1"/>
          <p:nvPr/>
        </p:nvSpPr>
        <p:spPr>
          <a:xfrm>
            <a:off x="1055046" y="610354"/>
            <a:ext cx="3561468" cy="6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1" rIns="0" bIns="0" anchor="t" anchorCtr="0">
            <a:spAutoFit/>
          </a:bodyPr>
          <a:lstStyle/>
          <a:p>
            <a:pPr marL="163863">
              <a:buSzPts val="4000"/>
            </a:pPr>
            <a:r>
              <a:rPr lang="en-US" sz="2000" b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600" b="1" dirty="0">
                <a:solidFill>
                  <a:srgbClr val="01A1C5"/>
                </a:solidFill>
                <a:latin typeface="Georgia"/>
                <a:ea typeface="Georgia"/>
                <a:cs typeface="Georgia"/>
                <a:sym typeface="Georgia"/>
              </a:rPr>
              <a:t>Named Colors</a:t>
            </a:r>
            <a:endParaRPr sz="1600" b="1" dirty="0">
              <a:solidFill>
                <a:srgbClr val="01A1C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2541">
              <a:lnSpc>
                <a:spcPct val="115999"/>
              </a:lnSpc>
              <a:spcBef>
                <a:spcPts val="1063"/>
              </a:spcBef>
              <a:buSzPts val="2550"/>
            </a:pPr>
            <a:endParaRPr sz="1275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ged0e0a191f_0_205"/>
          <p:cNvSpPr/>
          <p:nvPr/>
        </p:nvSpPr>
        <p:spPr>
          <a:xfrm>
            <a:off x="8550668" y="4563950"/>
            <a:ext cx="594853" cy="5807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pic>
        <p:nvPicPr>
          <p:cNvPr id="383" name="Google Shape;383;ged0e0a191f_0_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742" y="1257266"/>
            <a:ext cx="5496879" cy="10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ed0e0a191f_0_205"/>
          <p:cNvSpPr txBox="1"/>
          <p:nvPr/>
        </p:nvSpPr>
        <p:spPr>
          <a:xfrm>
            <a:off x="1055046" y="2997531"/>
            <a:ext cx="3447148" cy="6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1" rIns="0" bIns="0" anchor="t" anchorCtr="0">
            <a:spAutoFit/>
          </a:bodyPr>
          <a:lstStyle/>
          <a:p>
            <a:pPr marL="163863">
              <a:buSzPts val="4000"/>
            </a:pPr>
            <a:r>
              <a:rPr lang="en-US" sz="2000" b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600" b="1" dirty="0">
                <a:solidFill>
                  <a:srgbClr val="01A1C5"/>
                </a:solidFill>
                <a:latin typeface="Georgia"/>
                <a:ea typeface="Georgia"/>
                <a:cs typeface="Georgia"/>
                <a:sym typeface="Georgia"/>
              </a:rPr>
              <a:t>Hex Colors</a:t>
            </a:r>
            <a:endParaRPr sz="1600" b="1" dirty="0">
              <a:solidFill>
                <a:srgbClr val="01A1C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2541">
              <a:lnSpc>
                <a:spcPct val="115999"/>
              </a:lnSpc>
              <a:spcBef>
                <a:spcPts val="1063"/>
              </a:spcBef>
              <a:buSzPts val="2550"/>
            </a:pPr>
            <a:endParaRPr sz="1275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5" name="Google Shape;385;ged0e0a191f_0_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742" y="3644442"/>
            <a:ext cx="1771958" cy="63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ed0e0a191f_0_205"/>
          <p:cNvSpPr txBox="1"/>
          <p:nvPr/>
        </p:nvSpPr>
        <p:spPr>
          <a:xfrm>
            <a:off x="8023181" y="4754298"/>
            <a:ext cx="526891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t" anchorCtr="0">
            <a:spAutoFit/>
          </a:bodyPr>
          <a:lstStyle/>
          <a:p>
            <a:r>
              <a:rPr lang="en-US" sz="700">
                <a:latin typeface="Georgia"/>
                <a:ea typeface="Georgia"/>
                <a:cs typeface="Georgia"/>
                <a:sym typeface="Georgia"/>
              </a:rPr>
              <a:t>14 of 20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0e0a191f_0_226"/>
          <p:cNvSpPr/>
          <p:nvPr/>
        </p:nvSpPr>
        <p:spPr>
          <a:xfrm>
            <a:off x="1055046" y="2502145"/>
            <a:ext cx="408693" cy="408693"/>
          </a:xfrm>
          <a:custGeom>
            <a:avLst/>
            <a:gdLst/>
            <a:ahLst/>
            <a:cxnLst/>
            <a:rect l="l" t="t" r="r" b="b"/>
            <a:pathLst>
              <a:path w="817244" h="817245" extrusionOk="0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sp>
        <p:nvSpPr>
          <p:cNvPr id="392" name="Google Shape;392;ged0e0a191f_0_226"/>
          <p:cNvSpPr/>
          <p:nvPr/>
        </p:nvSpPr>
        <p:spPr>
          <a:xfrm>
            <a:off x="1055046" y="609454"/>
            <a:ext cx="408693" cy="408693"/>
          </a:xfrm>
          <a:custGeom>
            <a:avLst/>
            <a:gdLst/>
            <a:ahLst/>
            <a:cxnLst/>
            <a:rect l="l" t="t" r="r" b="b"/>
            <a:pathLst>
              <a:path w="817244" h="817245" extrusionOk="0">
                <a:moveTo>
                  <a:pt x="408603" y="817206"/>
                </a:moveTo>
                <a:lnTo>
                  <a:pt x="368553" y="815239"/>
                </a:lnTo>
                <a:lnTo>
                  <a:pt x="328888" y="809355"/>
                </a:lnTo>
                <a:lnTo>
                  <a:pt x="289992" y="799612"/>
                </a:lnTo>
                <a:lnTo>
                  <a:pt x="252237" y="786103"/>
                </a:lnTo>
                <a:lnTo>
                  <a:pt x="215989" y="768958"/>
                </a:lnTo>
                <a:lnTo>
                  <a:pt x="181594" y="748344"/>
                </a:lnTo>
                <a:lnTo>
                  <a:pt x="149388" y="724458"/>
                </a:lnTo>
                <a:lnTo>
                  <a:pt x="119677" y="697530"/>
                </a:lnTo>
                <a:lnTo>
                  <a:pt x="92748" y="667818"/>
                </a:lnTo>
                <a:lnTo>
                  <a:pt x="68862" y="635612"/>
                </a:lnTo>
                <a:lnTo>
                  <a:pt x="48247" y="601217"/>
                </a:lnTo>
                <a:lnTo>
                  <a:pt x="31103" y="564969"/>
                </a:lnTo>
                <a:lnTo>
                  <a:pt x="17594" y="527214"/>
                </a:lnTo>
                <a:lnTo>
                  <a:pt x="7851" y="488318"/>
                </a:lnTo>
                <a:lnTo>
                  <a:pt x="1967" y="448653"/>
                </a:lnTo>
                <a:lnTo>
                  <a:pt x="0" y="408603"/>
                </a:lnTo>
                <a:lnTo>
                  <a:pt x="122" y="398572"/>
                </a:lnTo>
                <a:lnTo>
                  <a:pt x="3073" y="358582"/>
                </a:lnTo>
                <a:lnTo>
                  <a:pt x="9928" y="319074"/>
                </a:lnTo>
                <a:lnTo>
                  <a:pt x="20623" y="280429"/>
                </a:lnTo>
                <a:lnTo>
                  <a:pt x="35055" y="243017"/>
                </a:lnTo>
                <a:lnTo>
                  <a:pt x="53084" y="207200"/>
                </a:lnTo>
                <a:lnTo>
                  <a:pt x="74537" y="173323"/>
                </a:lnTo>
                <a:lnTo>
                  <a:pt x="99207" y="141712"/>
                </a:lnTo>
                <a:lnTo>
                  <a:pt x="126856" y="112671"/>
                </a:lnTo>
                <a:lnTo>
                  <a:pt x="157220" y="86480"/>
                </a:lnTo>
                <a:lnTo>
                  <a:pt x="190003" y="63391"/>
                </a:lnTo>
                <a:lnTo>
                  <a:pt x="224893" y="43627"/>
                </a:lnTo>
                <a:lnTo>
                  <a:pt x="261552" y="27378"/>
                </a:lnTo>
                <a:lnTo>
                  <a:pt x="299626" y="14800"/>
                </a:lnTo>
                <a:lnTo>
                  <a:pt x="338750" y="6014"/>
                </a:lnTo>
                <a:lnTo>
                  <a:pt x="378547" y="1106"/>
                </a:lnTo>
                <a:lnTo>
                  <a:pt x="408603" y="0"/>
                </a:lnTo>
                <a:lnTo>
                  <a:pt x="418634" y="122"/>
                </a:lnTo>
                <a:lnTo>
                  <a:pt x="458623" y="3073"/>
                </a:lnTo>
                <a:lnTo>
                  <a:pt x="498132" y="9928"/>
                </a:lnTo>
                <a:lnTo>
                  <a:pt x="536777" y="20623"/>
                </a:lnTo>
                <a:lnTo>
                  <a:pt x="574189" y="35055"/>
                </a:lnTo>
                <a:lnTo>
                  <a:pt x="610005" y="53084"/>
                </a:lnTo>
                <a:lnTo>
                  <a:pt x="643883" y="74537"/>
                </a:lnTo>
                <a:lnTo>
                  <a:pt x="675494" y="99207"/>
                </a:lnTo>
                <a:lnTo>
                  <a:pt x="704535" y="126856"/>
                </a:lnTo>
                <a:lnTo>
                  <a:pt x="730726" y="157220"/>
                </a:lnTo>
                <a:lnTo>
                  <a:pt x="753814" y="190003"/>
                </a:lnTo>
                <a:lnTo>
                  <a:pt x="773579" y="224893"/>
                </a:lnTo>
                <a:lnTo>
                  <a:pt x="789828" y="261552"/>
                </a:lnTo>
                <a:lnTo>
                  <a:pt x="802406" y="299626"/>
                </a:lnTo>
                <a:lnTo>
                  <a:pt x="811192" y="338750"/>
                </a:lnTo>
                <a:lnTo>
                  <a:pt x="816100" y="378547"/>
                </a:lnTo>
                <a:lnTo>
                  <a:pt x="817206" y="408603"/>
                </a:lnTo>
                <a:lnTo>
                  <a:pt x="817083" y="418634"/>
                </a:lnTo>
                <a:lnTo>
                  <a:pt x="814133" y="458623"/>
                </a:lnTo>
                <a:lnTo>
                  <a:pt x="807278" y="498132"/>
                </a:lnTo>
                <a:lnTo>
                  <a:pt x="796582" y="536777"/>
                </a:lnTo>
                <a:lnTo>
                  <a:pt x="782151" y="574189"/>
                </a:lnTo>
                <a:lnTo>
                  <a:pt x="764122" y="610005"/>
                </a:lnTo>
                <a:lnTo>
                  <a:pt x="742669" y="643883"/>
                </a:lnTo>
                <a:lnTo>
                  <a:pt x="717999" y="675494"/>
                </a:lnTo>
                <a:lnTo>
                  <a:pt x="690350" y="704535"/>
                </a:lnTo>
                <a:lnTo>
                  <a:pt x="659986" y="730726"/>
                </a:lnTo>
                <a:lnTo>
                  <a:pt x="627203" y="753814"/>
                </a:lnTo>
                <a:lnTo>
                  <a:pt x="592313" y="773579"/>
                </a:lnTo>
                <a:lnTo>
                  <a:pt x="555654" y="789828"/>
                </a:lnTo>
                <a:lnTo>
                  <a:pt x="517580" y="802406"/>
                </a:lnTo>
                <a:lnTo>
                  <a:pt x="478456" y="811192"/>
                </a:lnTo>
                <a:lnTo>
                  <a:pt x="438659" y="816100"/>
                </a:lnTo>
                <a:lnTo>
                  <a:pt x="408603" y="817206"/>
                </a:lnTo>
                <a:close/>
              </a:path>
            </a:pathLst>
          </a:custGeom>
          <a:solidFill>
            <a:srgbClr val="F08B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sp>
        <p:nvSpPr>
          <p:cNvPr id="393" name="Google Shape;393;ged0e0a191f_0_226"/>
          <p:cNvSpPr txBox="1"/>
          <p:nvPr/>
        </p:nvSpPr>
        <p:spPr>
          <a:xfrm>
            <a:off x="1055046" y="610354"/>
            <a:ext cx="5053927" cy="6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1" rIns="0" bIns="0" anchor="t" anchorCtr="0">
            <a:spAutoFit/>
          </a:bodyPr>
          <a:lstStyle/>
          <a:p>
            <a:pPr marL="163863">
              <a:buSzPts val="4000"/>
            </a:pPr>
            <a:r>
              <a:rPr lang="en-US" sz="2000" b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600" b="1" dirty="0">
                <a:solidFill>
                  <a:srgbClr val="01A1C5"/>
                </a:solidFill>
                <a:latin typeface="Georgia"/>
                <a:ea typeface="Georgia"/>
                <a:cs typeface="Georgia"/>
                <a:sym typeface="Georgia"/>
              </a:rPr>
              <a:t>RGB (Red Green Blue) Colors</a:t>
            </a:r>
            <a:endParaRPr sz="1600" b="1" dirty="0">
              <a:solidFill>
                <a:srgbClr val="01A1C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2541">
              <a:lnSpc>
                <a:spcPct val="115999"/>
              </a:lnSpc>
              <a:spcBef>
                <a:spcPts val="1063"/>
              </a:spcBef>
              <a:buSzPts val="2550"/>
            </a:pPr>
            <a:endParaRPr sz="1275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ged0e0a191f_0_226"/>
          <p:cNvSpPr/>
          <p:nvPr/>
        </p:nvSpPr>
        <p:spPr>
          <a:xfrm>
            <a:off x="8550668" y="4563950"/>
            <a:ext cx="594853" cy="5807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sp>
        <p:nvSpPr>
          <p:cNvPr id="395" name="Google Shape;395;ged0e0a191f_0_226"/>
          <p:cNvSpPr txBox="1"/>
          <p:nvPr/>
        </p:nvSpPr>
        <p:spPr>
          <a:xfrm>
            <a:off x="1055046" y="2503520"/>
            <a:ext cx="3878323" cy="6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1" rIns="0" bIns="0" anchor="t" anchorCtr="0">
            <a:spAutoFit/>
          </a:bodyPr>
          <a:lstStyle/>
          <a:p>
            <a:pPr marL="163863">
              <a:buSzPts val="4000"/>
            </a:pPr>
            <a:r>
              <a:rPr lang="en-US" sz="2000" b="1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600" b="1" dirty="0">
                <a:solidFill>
                  <a:srgbClr val="01A1C5"/>
                </a:solidFill>
                <a:latin typeface="Georgia"/>
                <a:ea typeface="Georgia"/>
                <a:cs typeface="Georgia"/>
                <a:sym typeface="Georgia"/>
              </a:rPr>
              <a:t>Alpha Channel for Opacity</a:t>
            </a:r>
            <a:endParaRPr sz="1600" b="1" dirty="0">
              <a:solidFill>
                <a:srgbClr val="01A1C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2541">
              <a:lnSpc>
                <a:spcPct val="115999"/>
              </a:lnSpc>
              <a:spcBef>
                <a:spcPts val="1063"/>
              </a:spcBef>
              <a:buSzPts val="2550"/>
            </a:pPr>
            <a:endParaRPr sz="1275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6" name="Google Shape;396;ged0e0a191f_0_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742" y="3251612"/>
            <a:ext cx="2934209" cy="139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ed0e0a191f_0_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742" y="1432996"/>
            <a:ext cx="2543617" cy="64781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ed0e0a191f_0_226"/>
          <p:cNvSpPr txBox="1"/>
          <p:nvPr/>
        </p:nvSpPr>
        <p:spPr>
          <a:xfrm>
            <a:off x="8023181" y="4754298"/>
            <a:ext cx="526891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t" anchorCtr="0">
            <a:spAutoFit/>
          </a:bodyPr>
          <a:lstStyle/>
          <a:p>
            <a:r>
              <a:rPr lang="en-US" sz="700">
                <a:latin typeface="Georgia"/>
                <a:ea typeface="Georgia"/>
                <a:cs typeface="Georgia"/>
                <a:sym typeface="Georgia"/>
              </a:rPr>
              <a:t>15 of 20</a:t>
            </a:r>
            <a:endParaRPr sz="7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A8C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6585e5a41e_0_43"/>
          <p:cNvSpPr txBox="1">
            <a:spLocks noGrp="1"/>
          </p:cNvSpPr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Let’s Code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7" name="Google Shape;207;g26585e5a4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339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A8C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6585e5a41e_0_43"/>
          <p:cNvSpPr txBox="1">
            <a:spLocks noGrp="1"/>
          </p:cNvSpPr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Ice Breaking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7" name="Google Shape;207;g26585e5a4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Font</a:t>
            </a:r>
            <a:endParaRPr sz="30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6" name="Google Shape;186;g26585e5a41e_0_306"/>
          <p:cNvSpPr txBox="1"/>
          <p:nvPr/>
        </p:nvSpPr>
        <p:spPr>
          <a:xfrm>
            <a:off x="4368625" y="2073251"/>
            <a:ext cx="4446900" cy="1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font-family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font-weight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font-size</a:t>
            </a: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●"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line-height</a:t>
            </a:r>
          </a:p>
        </p:txBody>
      </p:sp>
    </p:spTree>
    <p:extLst>
      <p:ext uri="{BB962C8B-B14F-4D97-AF65-F5344CB8AC3E}">
        <p14:creationId xmlns:p14="http://schemas.microsoft.com/office/powerpoint/2010/main" val="1441150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A8C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6585e5a41e_0_43"/>
          <p:cNvSpPr txBox="1">
            <a:spLocks noGrp="1"/>
          </p:cNvSpPr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Let’s Code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7" name="Google Shape;207;g26585e5a4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212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Text Alignment</a:t>
            </a:r>
          </a:p>
        </p:txBody>
      </p:sp>
      <p:sp>
        <p:nvSpPr>
          <p:cNvPr id="186" name="Google Shape;186;g26585e5a41e_0_306"/>
          <p:cNvSpPr txBox="1"/>
          <p:nvPr/>
        </p:nvSpPr>
        <p:spPr>
          <a:xfrm>
            <a:off x="4368625" y="2073251"/>
            <a:ext cx="4446900" cy="1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Just like MS Word, we can set text alignment in a Web App.</a:t>
            </a:r>
            <a:b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property name: text-align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values: left, right, center, justify, inherit</a:t>
            </a:r>
          </a:p>
        </p:txBody>
      </p:sp>
    </p:spTree>
    <p:extLst>
      <p:ext uri="{BB962C8B-B14F-4D97-AF65-F5344CB8AC3E}">
        <p14:creationId xmlns:p14="http://schemas.microsoft.com/office/powerpoint/2010/main" val="3814992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A8C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6585e5a41e_0_43"/>
          <p:cNvSpPr txBox="1">
            <a:spLocks noGrp="1"/>
          </p:cNvSpPr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Let’s Code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7" name="Google Shape;207;g26585e5a4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9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List</a:t>
            </a:r>
            <a:endParaRPr sz="30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6" name="Google Shape;186;g26585e5a41e_0_306"/>
          <p:cNvSpPr txBox="1"/>
          <p:nvPr/>
        </p:nvSpPr>
        <p:spPr>
          <a:xfrm>
            <a:off x="4368625" y="2073251"/>
            <a:ext cx="4446900" cy="1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 HTML, there is 2 type of list: unordered list (</a:t>
            </a:r>
            <a:r>
              <a:rPr lang="en-US" sz="1000" b="0" i="0" u="none" strike="noStrike" cap="none" dirty="0" err="1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ul</a:t>
            </a: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) and ordered list (</a:t>
            </a:r>
            <a:r>
              <a:rPr lang="en-US" sz="1000" b="0" i="0" u="none" strike="noStrike" cap="none" dirty="0" err="1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ol</a:t>
            </a: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). We will discuss about list styling using CSS.</a:t>
            </a: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0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0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Properties: list-style-type, list-style-position, list-style-image</a:t>
            </a:r>
            <a:b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Demo: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https://codepen.io/impressivewebs/pen/tIEKG</a:t>
            </a:r>
            <a:endParaRPr lang="en-US" sz="10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0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1411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A8C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85e5a41e_0_43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6585e5a41e_0_43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6585e5a41e_0_43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6585e5a41e_0_43"/>
          <p:cNvSpPr txBox="1">
            <a:spLocks noGrp="1"/>
          </p:cNvSpPr>
          <p:nvPr>
            <p:ph type="ctrTitle"/>
          </p:nvPr>
        </p:nvSpPr>
        <p:spPr>
          <a:xfrm>
            <a:off x="4776450" y="2352200"/>
            <a:ext cx="40344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Let’s Code</a:t>
            </a:r>
            <a:endParaRPr sz="480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7" name="Google Shape;207;g26585e5a41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20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313088" y="224217"/>
            <a:ext cx="8519379" cy="55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marL="12703" algn="ctr"/>
            <a:r>
              <a:rPr lang="en" sz="2400" b="1">
                <a:solidFill>
                  <a:srgbClr val="344767"/>
                </a:solidFill>
                <a:latin typeface="Georgia"/>
                <a:ea typeface="Georgia"/>
                <a:cs typeface="Georgia"/>
                <a:sym typeface="Georgia"/>
              </a:rPr>
              <a:t>Front-End Development</a:t>
            </a:r>
            <a:endParaRPr sz="2400" b="1">
              <a:solidFill>
                <a:srgbClr val="34476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8657792" y="4657012"/>
            <a:ext cx="411671" cy="411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900"/>
            </a:pPr>
            <a:endParaRPr sz="9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77" y="1429683"/>
            <a:ext cx="1617299" cy="228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872" y="1429683"/>
            <a:ext cx="1606728" cy="228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886" y="1429683"/>
            <a:ext cx="1622081" cy="228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1586539" y="3394410"/>
            <a:ext cx="1824017" cy="9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algn="ctr">
              <a:lnSpc>
                <a:spcPct val="117000"/>
              </a:lnSpc>
            </a:pPr>
            <a:r>
              <a:rPr lang="en" b="1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HTML </a:t>
            </a:r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adds meaning to plain content by using special tags.</a:t>
            </a:r>
            <a:endParaRPr dirty="0">
              <a:solidFill>
                <a:srgbClr val="67748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3657330" y="3394410"/>
            <a:ext cx="1824017" cy="9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algn="ctr">
              <a:lnSpc>
                <a:spcPct val="117000"/>
              </a:lnSpc>
            </a:pPr>
            <a:r>
              <a:rPr lang="en" b="1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CSS </a:t>
            </a:r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is for styling the structured content created with HTML.</a:t>
            </a:r>
            <a:endParaRPr dirty="0">
              <a:solidFill>
                <a:srgbClr val="67748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735033" y="3394410"/>
            <a:ext cx="1824017" cy="144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algn="ctr">
              <a:lnSpc>
                <a:spcPct val="117000"/>
              </a:lnSpc>
            </a:pPr>
            <a:r>
              <a:rPr lang="en" b="1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JavaScript </a:t>
            </a:r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adds interactivity to the structured content and styling created with </a:t>
            </a:r>
            <a:r>
              <a:rPr lang="en" b="1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HTML </a:t>
            </a:r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b="1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CSS</a:t>
            </a:r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1" dirty="0">
              <a:solidFill>
                <a:srgbClr val="34476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9773" y="1350531"/>
            <a:ext cx="1606712" cy="181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5880" y="1564653"/>
            <a:ext cx="1606712" cy="160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1383" y="1549329"/>
            <a:ext cx="1622086" cy="161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8256" y="1445952"/>
            <a:ext cx="920434" cy="225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4996" y="1429683"/>
            <a:ext cx="948564" cy="2285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1586539" y="3943950"/>
            <a:ext cx="1824017" cy="40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algn="ctr"/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HTML </a:t>
            </a:r>
            <a:r>
              <a:rPr lang="en" dirty="0">
                <a:solidFill>
                  <a:srgbClr val="67748E"/>
                </a:solidFill>
                <a:latin typeface="Trebuchet MS"/>
                <a:ea typeface="Trebuchet MS"/>
                <a:cs typeface="Trebuchet MS"/>
                <a:sym typeface="Trebuchet MS"/>
              </a:rPr>
              <a:t>the Skeleton</a:t>
            </a:r>
            <a:endParaRPr dirty="0">
              <a:solidFill>
                <a:srgbClr val="67748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657330" y="3943950"/>
            <a:ext cx="1824017" cy="40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algn="ctr"/>
            <a:r>
              <a:rPr lang="en" dirty="0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CSS </a:t>
            </a:r>
            <a:r>
              <a:rPr lang="en" dirty="0">
                <a:solidFill>
                  <a:srgbClr val="67748E"/>
                </a:solidFill>
                <a:latin typeface="Trebuchet MS"/>
                <a:ea typeface="Trebuchet MS"/>
                <a:cs typeface="Trebuchet MS"/>
                <a:sym typeface="Trebuchet MS"/>
              </a:rPr>
              <a:t>the Human Body</a:t>
            </a:r>
            <a:endParaRPr dirty="0">
              <a:solidFill>
                <a:srgbClr val="67748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81564" y="1446756"/>
            <a:ext cx="1130806" cy="225317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5735033" y="3943950"/>
            <a:ext cx="1824017" cy="40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algn="ctr"/>
            <a:r>
              <a:rPr lang="en">
                <a:solidFill>
                  <a:srgbClr val="344767"/>
                </a:solidFill>
                <a:latin typeface="Trebuchet MS"/>
                <a:ea typeface="Trebuchet MS"/>
                <a:cs typeface="Trebuchet MS"/>
                <a:sym typeface="Trebuchet MS"/>
              </a:rPr>
              <a:t>JavaScript </a:t>
            </a:r>
            <a:r>
              <a:rPr lang="en">
                <a:solidFill>
                  <a:srgbClr val="67748E"/>
                </a:solidFill>
                <a:latin typeface="Trebuchet MS"/>
                <a:ea typeface="Trebuchet MS"/>
                <a:cs typeface="Trebuchet MS"/>
                <a:sym typeface="Trebuchet MS"/>
              </a:rPr>
              <a:t>the Brain</a:t>
            </a:r>
            <a:endParaRPr>
              <a:solidFill>
                <a:srgbClr val="67748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Insights: CSS Specificity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0D14B-C64E-7EB1-6123-2A9D9913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625" y="2077815"/>
            <a:ext cx="4606335" cy="26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6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6585e5a41e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6585e5a41e_0_321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6585e5a41e_0_321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6585e5a41e_0_321"/>
          <p:cNvSpPr/>
          <p:nvPr/>
        </p:nvSpPr>
        <p:spPr>
          <a:xfrm>
            <a:off x="6118325" y="3371000"/>
            <a:ext cx="1321500" cy="9171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6585e5a41e_0_321"/>
          <p:cNvSpPr txBox="1"/>
          <p:nvPr/>
        </p:nvSpPr>
        <p:spPr>
          <a:xfrm>
            <a:off x="346710" y="776213"/>
            <a:ext cx="5816700" cy="6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Pop QUIZ!</a:t>
            </a:r>
            <a:endParaRPr sz="30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" name="Google Shape;467;ge1e5780c5f_1_22">
            <a:extLst>
              <a:ext uri="{FF2B5EF4-FFF2-40B4-BE49-F238E27FC236}">
                <a16:creationId xmlns:a16="http://schemas.microsoft.com/office/drawing/2014/main" id="{C0BE5799-E18F-0F74-C580-DF2C4115B8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710" y="1930900"/>
            <a:ext cx="3325261" cy="28801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65;ge1e5780c5f_1_22">
            <a:extLst>
              <a:ext uri="{FF2B5EF4-FFF2-40B4-BE49-F238E27FC236}">
                <a16:creationId xmlns:a16="http://schemas.microsoft.com/office/drawing/2014/main" id="{D90CF329-9E96-15A7-40F7-46703CE53F72}"/>
              </a:ext>
            </a:extLst>
          </p:cNvPr>
          <p:cNvSpPr txBox="1"/>
          <p:nvPr/>
        </p:nvSpPr>
        <p:spPr>
          <a:xfrm>
            <a:off x="346710" y="1485046"/>
            <a:ext cx="4460700" cy="23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determine, which style is applied into this code snippet?</a:t>
            </a:r>
            <a:endParaRPr sz="12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9171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6585e5a41e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6585e5a41e_0_321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26585e5a41e_0_321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6585e5a41e_0_321"/>
          <p:cNvSpPr/>
          <p:nvPr/>
        </p:nvSpPr>
        <p:spPr>
          <a:xfrm>
            <a:off x="6118325" y="3371000"/>
            <a:ext cx="1321500" cy="9171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6585e5a41e_0_321"/>
          <p:cNvSpPr txBox="1"/>
          <p:nvPr/>
        </p:nvSpPr>
        <p:spPr>
          <a:xfrm>
            <a:off x="346710" y="776213"/>
            <a:ext cx="5816700" cy="6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Hands On</a:t>
            </a:r>
            <a:endParaRPr sz="30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0BD4F8-6B71-55E1-910F-1677D0AF4D08}"/>
              </a:ext>
            </a:extLst>
          </p:cNvPr>
          <p:cNvGrpSpPr/>
          <p:nvPr/>
        </p:nvGrpSpPr>
        <p:grpSpPr>
          <a:xfrm>
            <a:off x="517638" y="1443083"/>
            <a:ext cx="4730686" cy="3280592"/>
            <a:chOff x="8328144" y="1937050"/>
            <a:chExt cx="8890506" cy="12591677"/>
          </a:xfrm>
        </p:grpSpPr>
        <p:sp>
          <p:nvSpPr>
            <p:cNvPr id="2" name="Google Shape;465;ge1e5780c5f_1_22">
              <a:extLst>
                <a:ext uri="{FF2B5EF4-FFF2-40B4-BE49-F238E27FC236}">
                  <a16:creationId xmlns:a16="http://schemas.microsoft.com/office/drawing/2014/main" id="{6D26D4BA-A2BD-52CE-92D8-218B1D6BD9D7}"/>
                </a:ext>
              </a:extLst>
            </p:cNvPr>
            <p:cNvSpPr txBox="1"/>
            <p:nvPr/>
          </p:nvSpPr>
          <p:spPr>
            <a:xfrm>
              <a:off x="8328150" y="1937050"/>
              <a:ext cx="8890500" cy="230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Create 2 website pages that use each CSS file with the following folder structure:</a:t>
              </a:r>
              <a:endParaRPr sz="12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" name="Google Shape;465;ge1e5780c5f_1_22">
              <a:extLst>
                <a:ext uri="{FF2B5EF4-FFF2-40B4-BE49-F238E27FC236}">
                  <a16:creationId xmlns:a16="http://schemas.microsoft.com/office/drawing/2014/main" id="{4A66F1E6-766B-4786-20CE-D73CA93A0187}"/>
                </a:ext>
              </a:extLst>
            </p:cNvPr>
            <p:cNvSpPr txBox="1"/>
            <p:nvPr/>
          </p:nvSpPr>
          <p:spPr>
            <a:xfrm>
              <a:off x="8328146" y="3546740"/>
              <a:ext cx="8890500" cy="2190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dirty="0">
                  <a:latin typeface="Trebuchet MS"/>
                  <a:ea typeface="Trebuchet MS"/>
                  <a:cs typeface="Trebuchet MS"/>
                  <a:sym typeface="Trebuchet MS"/>
                </a:rPr>
                <a:t>c</a:t>
              </a:r>
              <a:r>
                <a:rPr sz="1200" b="0" i="0" u="none" strike="noStrike" cap="none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ss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sz="1200" b="0" i="0" u="none" strike="noStrike" cap="none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- home.css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dirty="0">
                  <a:latin typeface="Trebuchet MS"/>
                  <a:ea typeface="Trebuchet MS"/>
                  <a:cs typeface="Trebuchet MS"/>
                  <a:sym typeface="Trebuchet MS"/>
                </a:rPr>
                <a:t>  - about.css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dirty="0">
                  <a:latin typeface="Trebuchet MS"/>
                  <a:ea typeface="Trebuchet MS"/>
                  <a:cs typeface="Trebuchet MS"/>
                  <a:sym typeface="Trebuchet MS"/>
                </a:rPr>
                <a:t>  - index.css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endParaRPr lang="id-ID" sz="12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dirty="0">
                  <a:latin typeface="Trebuchet MS"/>
                  <a:ea typeface="Trebuchet MS"/>
                  <a:cs typeface="Trebuchet MS"/>
                  <a:sym typeface="Trebuchet MS"/>
                </a:rPr>
                <a:t>html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sz="1200" b="0" i="0" u="none" strike="noStrike" cap="none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- home.html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dirty="0">
                  <a:latin typeface="Trebuchet MS"/>
                  <a:ea typeface="Trebuchet MS"/>
                  <a:cs typeface="Trebuchet MS"/>
                  <a:sym typeface="Trebuchet MS"/>
                </a:rPr>
                <a:t>  - about.html</a:t>
              </a: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endParaRPr lang="id-ID" sz="12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dirty="0">
                  <a:latin typeface="Trebuchet MS"/>
                  <a:ea typeface="Trebuchet MS"/>
                  <a:cs typeface="Trebuchet MS"/>
                  <a:sym typeface="Trebuchet MS"/>
                </a:rPr>
                <a:t>-index.html</a:t>
              </a:r>
              <a:endParaRPr sz="12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" name="Google Shape;465;ge1e5780c5f_1_22">
              <a:extLst>
                <a:ext uri="{FF2B5EF4-FFF2-40B4-BE49-F238E27FC236}">
                  <a16:creationId xmlns:a16="http://schemas.microsoft.com/office/drawing/2014/main" id="{051F47E2-DAE9-90B2-4940-F18A4905AF77}"/>
                </a:ext>
              </a:extLst>
            </p:cNvPr>
            <p:cNvSpPr txBox="1"/>
            <p:nvPr/>
          </p:nvSpPr>
          <p:spPr>
            <a:xfrm>
              <a:off x="8328144" y="11973201"/>
              <a:ext cx="8890500" cy="255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b="0" i="0" u="none" strike="noStrike" cap="none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Index.html is just a page that have a button to redirect to home/about page, you can give a style to index.html too</a:t>
              </a:r>
              <a:endParaRPr lang="id-ID" sz="1200" dirty="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5080" lvl="0" indent="0" algn="l" rtl="0">
                <a:lnSpc>
                  <a:spcPct val="117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r>
                <a:rPr lang="id-ID" sz="1200" b="1" i="0" u="none" strike="noStrike" cap="none" dirty="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Use every CSS property that we’ve learnt today</a:t>
              </a:r>
              <a:endParaRPr sz="1200" b="1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088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585e5a41e_0_428"/>
          <p:cNvSpPr txBox="1">
            <a:spLocks noGrp="1"/>
          </p:cNvSpPr>
          <p:nvPr>
            <p:ph type="ctrTitle"/>
          </p:nvPr>
        </p:nvSpPr>
        <p:spPr>
          <a:xfrm>
            <a:off x="4863675" y="3098975"/>
            <a:ext cx="4281900" cy="838200"/>
          </a:xfrm>
          <a:prstGeom prst="rect">
            <a:avLst/>
          </a:prstGeom>
        </p:spPr>
        <p:txBody>
          <a:bodyPr spcFirstLastPara="1" wrap="square" lIns="91450" tIns="91450" rIns="91450" bIns="9145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Plus Jakarta Sans"/>
                <a:ea typeface="Plus Jakarta Sans"/>
                <a:cs typeface="Plus Jakarta Sans"/>
                <a:sym typeface="Plus Jakarta Sans"/>
              </a:rPr>
              <a:t>Terima</a:t>
            </a:r>
            <a:r>
              <a:rPr lang="en-US" sz="4800" b="1" dirty="0"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sz="4800" b="1" dirty="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Plus Jakarta Sans"/>
                <a:ea typeface="Plus Jakarta Sans"/>
                <a:cs typeface="Plus Jakarta Sans"/>
                <a:sym typeface="Plus Jakarta Sans"/>
              </a:rPr>
              <a:t>Kasih.</a:t>
            </a:r>
            <a:endParaRPr sz="4800" b="1" dirty="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306" name="Google Shape;306;g26585e5a41e_0_428"/>
          <p:cNvGrpSpPr/>
          <p:nvPr/>
        </p:nvGrpSpPr>
        <p:grpSpPr>
          <a:xfrm>
            <a:off x="162" y="-214211"/>
            <a:ext cx="2765532" cy="2691752"/>
            <a:chOff x="9584423" y="-302694"/>
            <a:chExt cx="4822200" cy="4822200"/>
          </a:xfrm>
        </p:grpSpPr>
        <p:sp>
          <p:nvSpPr>
            <p:cNvPr id="307" name="Google Shape;307;g26585e5a41e_0_428"/>
            <p:cNvSpPr/>
            <p:nvPr/>
          </p:nvSpPr>
          <p:spPr>
            <a:xfrm rot="6626698">
              <a:off x="10121100" y="233982"/>
              <a:ext cx="3748847" cy="3748847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26585e5a41e_0_428"/>
            <p:cNvSpPr/>
            <p:nvPr/>
          </p:nvSpPr>
          <p:spPr>
            <a:xfrm rot="5026486">
              <a:off x="10682783" y="729525"/>
              <a:ext cx="2625482" cy="2625482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26585e5a41e_0_428"/>
            <p:cNvSpPr/>
            <p:nvPr/>
          </p:nvSpPr>
          <p:spPr>
            <a:xfrm rot="2969049">
              <a:off x="11210027" y="1256768"/>
              <a:ext cx="1570980" cy="1570980"/>
            </a:xfrm>
            <a:prstGeom prst="ellipse">
              <a:avLst/>
            </a:prstGeom>
            <a:solidFill>
              <a:srgbClr val="F08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g26585e5a41e_0_428"/>
            <p:cNvSpPr/>
            <p:nvPr/>
          </p:nvSpPr>
          <p:spPr>
            <a:xfrm rot="10347786">
              <a:off x="11700466" y="1747209"/>
              <a:ext cx="590098" cy="59009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g26585e5a41e_0_428"/>
          <p:cNvGrpSpPr/>
          <p:nvPr/>
        </p:nvGrpSpPr>
        <p:grpSpPr>
          <a:xfrm>
            <a:off x="-840830" y="1116257"/>
            <a:ext cx="5795400" cy="5795400"/>
            <a:chOff x="4094945" y="667082"/>
            <a:chExt cx="5795400" cy="5795400"/>
          </a:xfrm>
        </p:grpSpPr>
        <p:sp>
          <p:nvSpPr>
            <p:cNvPr id="312" name="Google Shape;312;g26585e5a41e_0_428"/>
            <p:cNvSpPr/>
            <p:nvPr/>
          </p:nvSpPr>
          <p:spPr>
            <a:xfrm rot="6626718">
              <a:off x="4739938" y="1312075"/>
              <a:ext cx="4505414" cy="4505414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26585e5a41e_0_428"/>
            <p:cNvSpPr/>
            <p:nvPr/>
          </p:nvSpPr>
          <p:spPr>
            <a:xfrm rot="5026475">
              <a:off x="5429162" y="2051505"/>
              <a:ext cx="3026548" cy="302654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26585e5a41e_0_428"/>
            <p:cNvSpPr/>
            <p:nvPr/>
          </p:nvSpPr>
          <p:spPr>
            <a:xfrm rot="2969049">
              <a:off x="6156933" y="2732845"/>
              <a:ext cx="1570980" cy="1570980"/>
            </a:xfrm>
            <a:prstGeom prst="ellipse">
              <a:avLst/>
            </a:prstGeom>
            <a:solidFill>
              <a:srgbClr val="F08B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26585e5a41e_0_428"/>
            <p:cNvSpPr/>
            <p:nvPr/>
          </p:nvSpPr>
          <p:spPr>
            <a:xfrm rot="10347786">
              <a:off x="6647371" y="3223287"/>
              <a:ext cx="590098" cy="59009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g26585e5a41e_0_428"/>
          <p:cNvSpPr txBox="1">
            <a:spLocks noGrp="1"/>
          </p:cNvSpPr>
          <p:nvPr>
            <p:ph type="ctrTitle"/>
          </p:nvPr>
        </p:nvSpPr>
        <p:spPr>
          <a:xfrm>
            <a:off x="4863675" y="3960899"/>
            <a:ext cx="4034400" cy="836400"/>
          </a:xfrm>
          <a:prstGeom prst="rect">
            <a:avLst/>
          </a:prstGeom>
        </p:spPr>
        <p:txBody>
          <a:bodyPr spcFirstLastPara="1" wrap="square" lIns="91450" tIns="91450" rIns="91450" bIns="914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Let’s discuss!</a:t>
            </a:r>
            <a:b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=======================</a:t>
            </a:r>
            <a:b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reference:</a:t>
            </a:r>
            <a:b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lang="en-US" sz="1200" dirty="0">
                <a:solidFill>
                  <a:srgbClr val="26262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developer.mozilla.org</a:t>
            </a:r>
            <a:endParaRPr sz="1200" dirty="0">
              <a:solidFill>
                <a:srgbClr val="26262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17" name="Google Shape;317;g26585e5a41e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8550668" y="4563950"/>
            <a:ext cx="594915" cy="5807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endParaRPr sz="900"/>
          </a:p>
        </p:txBody>
      </p:sp>
      <p:pic>
        <p:nvPicPr>
          <p:cNvPr id="1026" name="Picture 2" descr="Ejiro - 🧡 on X: &quot;HTML is the structure / &quot;skeleton&quot;of every website while  CSS gives style, layout and &quot;skin&quot; to the HTML #webdeveloper #webdesign  #webdevelopment #html #programming #css #javascript #coding #programmer #">
            <a:extLst>
              <a:ext uri="{FF2B5EF4-FFF2-40B4-BE49-F238E27FC236}">
                <a16:creationId xmlns:a16="http://schemas.microsoft.com/office/drawing/2014/main" id="{E3E195D5-6DF6-F58A-2235-CC0AF70B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07" y="364888"/>
            <a:ext cx="6015975" cy="441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3;ged0e0a191f_0_158">
            <a:extLst>
              <a:ext uri="{FF2B5EF4-FFF2-40B4-BE49-F238E27FC236}">
                <a16:creationId xmlns:a16="http://schemas.microsoft.com/office/drawing/2014/main" id="{668A1548-E88B-1772-A0F7-989F29E08FB8}"/>
              </a:ext>
            </a:extLst>
          </p:cNvPr>
          <p:cNvSpPr txBox="1"/>
          <p:nvPr/>
        </p:nvSpPr>
        <p:spPr>
          <a:xfrm>
            <a:off x="8119860" y="4754298"/>
            <a:ext cx="430275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" tIns="45720" rIns="45720" bIns="45720" anchor="t" anchorCtr="0">
            <a:spAutoFit/>
          </a:bodyPr>
          <a:lstStyle/>
          <a:p>
            <a:r>
              <a:rPr lang="en-US" sz="700" dirty="0">
                <a:latin typeface="Georgia"/>
                <a:ea typeface="Georgia"/>
                <a:cs typeface="Georgia"/>
                <a:sym typeface="Georgia"/>
              </a:rPr>
              <a:t>1 of 20</a:t>
            </a:r>
            <a:endParaRPr sz="7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585e5a41e_0_253"/>
          <p:cNvSpPr txBox="1">
            <a:spLocks noGrp="1"/>
          </p:cNvSpPr>
          <p:nvPr>
            <p:ph type="ctrTitle"/>
          </p:nvPr>
        </p:nvSpPr>
        <p:spPr>
          <a:xfrm>
            <a:off x="487642" y="276049"/>
            <a:ext cx="5605200" cy="135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Outline</a:t>
            </a:r>
            <a:endParaRPr sz="4800" b="1" dirty="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97" name="Google Shape;297;g26585e5a41e_0_253"/>
          <p:cNvSpPr/>
          <p:nvPr/>
        </p:nvSpPr>
        <p:spPr>
          <a:xfrm rot="-1974178">
            <a:off x="5877363" y="793656"/>
            <a:ext cx="1120545" cy="1120545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6585e5a41e_0_253"/>
          <p:cNvSpPr/>
          <p:nvPr/>
        </p:nvSpPr>
        <p:spPr>
          <a:xfrm rot="-4242470">
            <a:off x="6617651" y="1042306"/>
            <a:ext cx="2301858" cy="2301858"/>
          </a:xfrm>
          <a:prstGeom prst="ellipse">
            <a:avLst/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6585e5a41e_0_253"/>
          <p:cNvSpPr/>
          <p:nvPr/>
        </p:nvSpPr>
        <p:spPr>
          <a:xfrm rot="-3576382">
            <a:off x="5139692" y="2219690"/>
            <a:ext cx="3914117" cy="3914117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g26585e5a41e_0_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6;g26585e5a41e_0_253">
            <a:extLst>
              <a:ext uri="{FF2B5EF4-FFF2-40B4-BE49-F238E27FC236}">
                <a16:creationId xmlns:a16="http://schemas.microsoft.com/office/drawing/2014/main" id="{EC2A578A-137D-C8E4-38F2-8D0050B32BEF}"/>
              </a:ext>
            </a:extLst>
          </p:cNvPr>
          <p:cNvSpPr txBox="1">
            <a:spLocks/>
          </p:cNvSpPr>
          <p:nvPr/>
        </p:nvSpPr>
        <p:spPr>
          <a:xfrm>
            <a:off x="487641" y="1130610"/>
            <a:ext cx="3152499" cy="36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Importing CSS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Syntax Structure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Selector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Color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Fonts</a:t>
            </a:r>
          </a:p>
          <a:p>
            <a:pPr marL="285750" indent="-2857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Text Alignment</a:t>
            </a:r>
          </a:p>
        </p:txBody>
      </p:sp>
      <p:sp>
        <p:nvSpPr>
          <p:cNvPr id="3" name="Google Shape;296;g26585e5a41e_0_253">
            <a:extLst>
              <a:ext uri="{FF2B5EF4-FFF2-40B4-BE49-F238E27FC236}">
                <a16:creationId xmlns:a16="http://schemas.microsoft.com/office/drawing/2014/main" id="{A62BE56E-5D2B-E3F9-C1B1-1EE4E39E8FED}"/>
              </a:ext>
            </a:extLst>
          </p:cNvPr>
          <p:cNvSpPr txBox="1">
            <a:spLocks/>
          </p:cNvSpPr>
          <p:nvPr/>
        </p:nvSpPr>
        <p:spPr>
          <a:xfrm>
            <a:off x="3382858" y="1498498"/>
            <a:ext cx="3152499" cy="173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List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Hierarchy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Pop Quiz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CSS Hands 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313088" y="224217"/>
            <a:ext cx="8519379" cy="55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91416" rIns="91416" bIns="91416" anchor="t" anchorCtr="0">
            <a:spAutoFit/>
          </a:bodyPr>
          <a:lstStyle/>
          <a:p>
            <a:pPr marL="12703" algn="ctr"/>
            <a:r>
              <a:rPr lang="en" sz="2400" b="1">
                <a:solidFill>
                  <a:srgbClr val="344767"/>
                </a:solidFill>
                <a:latin typeface="Georgia"/>
                <a:ea typeface="Georgia"/>
                <a:cs typeface="Georgia"/>
                <a:sym typeface="Georgia"/>
              </a:rPr>
              <a:t>Front-End Development</a:t>
            </a:r>
            <a:endParaRPr sz="2400" b="1">
              <a:solidFill>
                <a:srgbClr val="34476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8657792" y="4657012"/>
            <a:ext cx="411671" cy="411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900"/>
            </a:pPr>
            <a:endParaRPr sz="900"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127" y="1464054"/>
            <a:ext cx="6397286" cy="221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306"/>
          <p:cNvSpPr/>
          <p:nvPr/>
        </p:nvSpPr>
        <p:spPr>
          <a:xfrm>
            <a:off x="-1050025" y="1135575"/>
            <a:ext cx="5007900" cy="4009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6585e5a41e_0_306"/>
          <p:cNvSpPr/>
          <p:nvPr/>
        </p:nvSpPr>
        <p:spPr>
          <a:xfrm>
            <a:off x="1231875" y="3379605"/>
            <a:ext cx="2726100" cy="1765500"/>
          </a:xfrm>
          <a:prstGeom prst="parallelogram">
            <a:avLst>
              <a:gd name="adj" fmla="val 25000"/>
            </a:avLst>
          </a:prstGeom>
          <a:solidFill>
            <a:srgbClr val="F08B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6585e5a41e_0_306"/>
          <p:cNvSpPr/>
          <p:nvPr/>
        </p:nvSpPr>
        <p:spPr>
          <a:xfrm>
            <a:off x="2300550" y="3923775"/>
            <a:ext cx="1853100" cy="12213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6585e5a41e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6585e5a41e_0_306"/>
          <p:cNvSpPr txBox="1"/>
          <p:nvPr/>
        </p:nvSpPr>
        <p:spPr>
          <a:xfrm>
            <a:off x="4368625" y="908125"/>
            <a:ext cx="45345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Importing CSS Files</a:t>
            </a:r>
          </a:p>
        </p:txBody>
      </p:sp>
      <p:sp>
        <p:nvSpPr>
          <p:cNvPr id="186" name="Google Shape;186;g26585e5a41e_0_306"/>
          <p:cNvSpPr txBox="1"/>
          <p:nvPr/>
        </p:nvSpPr>
        <p:spPr>
          <a:xfrm>
            <a:off x="4368625" y="2073251"/>
            <a:ext cx="4446900" cy="1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3 ways to import the CSS Files. Anyone know?</a:t>
            </a:r>
            <a:endParaRPr lang="en-US" sz="10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1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Inline CSS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51;ged0e0a191f_0_149">
            <a:extLst>
              <a:ext uri="{FF2B5EF4-FFF2-40B4-BE49-F238E27FC236}">
                <a16:creationId xmlns:a16="http://schemas.microsoft.com/office/drawing/2014/main" id="{C8C0AD5F-C92E-B906-BDBE-B38F01E886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09" y="1723843"/>
            <a:ext cx="5917036" cy="1351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2;ged0e0a191f_0_149">
            <a:extLst>
              <a:ext uri="{FF2B5EF4-FFF2-40B4-BE49-F238E27FC236}">
                <a16:creationId xmlns:a16="http://schemas.microsoft.com/office/drawing/2014/main" id="{AC554B5B-2F69-A952-BCAF-6CFE9E66604E}"/>
              </a:ext>
            </a:extLst>
          </p:cNvPr>
          <p:cNvSpPr txBox="1"/>
          <p:nvPr/>
        </p:nvSpPr>
        <p:spPr>
          <a:xfrm>
            <a:off x="649222" y="3270804"/>
            <a:ext cx="5338545" cy="110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sz="1200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only applied within the scope, </a:t>
            </a: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good for small changes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will make code less readable if the styles applied is complex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585e5a41e_0_267"/>
          <p:cNvSpPr txBox="1"/>
          <p:nvPr/>
        </p:nvSpPr>
        <p:spPr>
          <a:xfrm>
            <a:off x="518664" y="6355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2</a:t>
            </a:r>
            <a:endParaRPr sz="2000" dirty="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Internal CSS</a:t>
            </a:r>
            <a:endParaRPr sz="3600" b="1" dirty="0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585e5a41e_0_267"/>
          <p:cNvSpPr/>
          <p:nvPr/>
        </p:nvSpPr>
        <p:spPr>
          <a:xfrm>
            <a:off x="6118325" y="1259500"/>
            <a:ext cx="4460700" cy="4009500"/>
          </a:xfrm>
          <a:prstGeom prst="parallelogram">
            <a:avLst>
              <a:gd name="adj" fmla="val 25000"/>
            </a:avLst>
          </a:prstGeom>
          <a:solidFill>
            <a:srgbClr val="48A8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6585e5a41e_0_267"/>
          <p:cNvSpPr/>
          <p:nvPr/>
        </p:nvSpPr>
        <p:spPr>
          <a:xfrm>
            <a:off x="5297525" y="3825500"/>
            <a:ext cx="3012300" cy="1443600"/>
          </a:xfrm>
          <a:prstGeom prst="parallelogram">
            <a:avLst>
              <a:gd name="adj" fmla="val 25000"/>
            </a:avLst>
          </a:prstGeom>
          <a:solidFill>
            <a:srgbClr val="FFB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61;ged0e0a191f_0_158">
            <a:extLst>
              <a:ext uri="{FF2B5EF4-FFF2-40B4-BE49-F238E27FC236}">
                <a16:creationId xmlns:a16="http://schemas.microsoft.com/office/drawing/2014/main" id="{83A5363D-368B-2CC3-03C8-D02263FAD3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646" y="1571079"/>
            <a:ext cx="2901256" cy="27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ged0e0a191f_0_158">
            <a:extLst>
              <a:ext uri="{FF2B5EF4-FFF2-40B4-BE49-F238E27FC236}">
                <a16:creationId xmlns:a16="http://schemas.microsoft.com/office/drawing/2014/main" id="{53DD389C-B5B6-F59A-083F-AEBBBB511E4D}"/>
              </a:ext>
            </a:extLst>
          </p:cNvPr>
          <p:cNvSpPr txBox="1"/>
          <p:nvPr/>
        </p:nvSpPr>
        <p:spPr>
          <a:xfrm>
            <a:off x="3692617" y="1571079"/>
            <a:ext cx="2826846" cy="213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Pros: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can reuse style for some elements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can use </a:t>
            </a:r>
            <a:r>
              <a:rPr lang="en-US" sz="12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CSS </a:t>
            </a: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selector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5080" lvl="0" indent="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Cons: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will make too long line of code if applied in complex page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381000" algn="l" rtl="0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Trebuchet MS"/>
              <a:buChar char="-"/>
            </a:pPr>
            <a:r>
              <a:rPr lang="en-US" sz="12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styles only applied within the file, cannot be reused in different html file</a:t>
            </a:r>
            <a:endParaRPr sz="12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6649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762</Words>
  <Application>Microsoft Office PowerPoint</Application>
  <PresentationFormat>Custom</PresentationFormat>
  <Paragraphs>153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Trebuchet MS</vt:lpstr>
      <vt:lpstr>Plus Jakarta Sans Medium</vt:lpstr>
      <vt:lpstr>Arial</vt:lpstr>
      <vt:lpstr>Georgia</vt:lpstr>
      <vt:lpstr>Plus Jakarta Sans</vt:lpstr>
      <vt:lpstr>Office Theme</vt:lpstr>
      <vt:lpstr>Simple Light</vt:lpstr>
      <vt:lpstr>CSS 1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Code</vt:lpstr>
      <vt:lpstr>PowerPoint Presentation</vt:lpstr>
      <vt:lpstr>PowerPoint Presentation</vt:lpstr>
      <vt:lpstr>PowerPoint Presentation</vt:lpstr>
      <vt:lpstr>Let’s Code</vt:lpstr>
      <vt:lpstr>Ice Breaking</vt:lpstr>
      <vt:lpstr>PowerPoint Presentation</vt:lpstr>
      <vt:lpstr>Let’s Code</vt:lpstr>
      <vt:lpstr>PowerPoint Presentation</vt:lpstr>
      <vt:lpstr>Let’s Code</vt:lpstr>
      <vt:lpstr>PowerPoint Presentation</vt:lpstr>
      <vt:lpstr>Let’s Code</vt:lpstr>
      <vt:lpstr>PowerPoint Presentation</vt:lpstr>
      <vt:lpstr>PowerPoint Presentation</vt:lpstr>
      <vt:lpstr>PowerPoint Presentation</vt:lpstr>
      <vt:lpstr>Terima  Kasih.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1</dc:title>
  <dc:creator>SINAR X</dc:creator>
  <cp:lastModifiedBy>Rizky Ramadhan</cp:lastModifiedBy>
  <cp:revision>21</cp:revision>
  <dcterms:created xsi:type="dcterms:W3CDTF">2021-01-14T04:03:51Z</dcterms:created>
  <dcterms:modified xsi:type="dcterms:W3CDTF">2024-03-20T13:10:32Z</dcterms:modified>
</cp:coreProperties>
</file>